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hr-HR" smtClean="0"/>
              <a:t>Kliknite ikonu da biste dodali  sliku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71377C3D-7BB2-4D23-9D10-616807B37D36}" type="datetimeFigureOut">
              <a:rPr lang="sr-Latn-CS" smtClean="0"/>
              <a:t>11.12.2015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57200" y="-387424"/>
            <a:ext cx="8229600" cy="5328592"/>
          </a:xfrm>
        </p:spPr>
        <p:txBody>
          <a:bodyPr>
            <a:noAutofit/>
          </a:bodyPr>
          <a:lstStyle/>
          <a:p>
            <a:pPr algn="ctr"/>
            <a:r>
              <a:rPr lang="hr-HR" sz="4800" dirty="0"/>
              <a:t>P</a:t>
            </a:r>
            <a:r>
              <a:rPr lang="hr-HR" sz="4800" dirty="0" smtClean="0"/>
              <a:t>ravilnik o kriterijima </a:t>
            </a:r>
            <a:r>
              <a:rPr lang="hr-HR" sz="4800" dirty="0"/>
              <a:t>za izricanje</a:t>
            </a:r>
            <a:br>
              <a:rPr lang="hr-HR" sz="4800" dirty="0"/>
            </a:br>
            <a:r>
              <a:rPr lang="hr-HR" sz="4800" dirty="0"/>
              <a:t>pedagoških mjera,</a:t>
            </a:r>
            <a:br>
              <a:rPr lang="hr-HR" sz="4800" dirty="0"/>
            </a:br>
            <a:r>
              <a:rPr lang="hr-HR" sz="4800" dirty="0"/>
              <a:t>rujan 2015.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1531940"/>
          </a:xfrm>
        </p:spPr>
        <p:txBody>
          <a:bodyPr/>
          <a:lstStyle/>
          <a:p>
            <a:endParaRPr lang="hr-HR" dirty="0" smtClean="0"/>
          </a:p>
          <a:p>
            <a:r>
              <a:rPr lang="hr-HR" dirty="0"/>
              <a:t>	</a:t>
            </a:r>
            <a:r>
              <a:rPr lang="hr-HR" dirty="0" smtClean="0"/>
              <a:t>			</a:t>
            </a:r>
          </a:p>
          <a:p>
            <a:r>
              <a:rPr lang="hr-HR" dirty="0"/>
              <a:t>	</a:t>
            </a:r>
            <a:r>
              <a:rPr lang="hr-HR" dirty="0" smtClean="0"/>
              <a:t>			-prezentacija za roditelje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812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9442" y="332657"/>
            <a:ext cx="7125113" cy="1080120"/>
          </a:xfrm>
        </p:spPr>
        <p:txBody>
          <a:bodyPr/>
          <a:lstStyle/>
          <a:p>
            <a:pPr algn="ctr"/>
            <a:r>
              <a:rPr lang="hr-HR" dirty="0"/>
              <a:t>Izricanje pedagoške mjere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556793"/>
            <a:ext cx="8640959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15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sz="1400" dirty="0" smtClean="0">
                <a:solidFill>
                  <a:srgbClr val="F6A508"/>
                </a:solidFill>
                <a:latin typeface="Wingdings 3"/>
              </a:rPr>
              <a:t>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Prije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izricanja mjere učeniku se mora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omogućiti savjetovanje s odgojno-obrazovnim radnikom </a:t>
            </a:r>
            <a:r>
              <a:rPr lang="hr-HR" b="1" dirty="0" smtClean="0">
                <a:solidFill>
                  <a:srgbClr val="FFFFFF"/>
                </a:solidFill>
                <a:latin typeface="Century Gothic,Bold"/>
              </a:rPr>
              <a:t>te izjašnjavanje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o činjenicama i okolnostima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koje su važne za donošenje odluke o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opravdanosti izricanja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pedagoške mjere.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Roditelj mora biti informiran o neprihvatljivom ponašanju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,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načinu prikupljanja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informacija, prikupljenim informacijama koje su važne za donošenje odluke o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izricanju pedagoške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mjere.</a:t>
            </a:r>
          </a:p>
          <a:p>
            <a:pPr marL="0" indent="0">
              <a:buNone/>
            </a:pPr>
            <a:r>
              <a:rPr lang="hr-HR" sz="15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sz="1400" dirty="0">
                <a:solidFill>
                  <a:srgbClr val="F6A508"/>
                </a:solidFill>
                <a:latin typeface="Wingdings 3"/>
              </a:rPr>
              <a:t>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Mjera se može izreći i bez izjašnjavanja učenika,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ako se učenik bez opravdanoga razloga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ne odazove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pozivu razrednika ili druge ovlaštene osobe.</a:t>
            </a:r>
          </a:p>
          <a:p>
            <a:pPr>
              <a:buFont typeface="Wingdings 3"/>
              <a:buChar char="u"/>
            </a:pPr>
            <a:r>
              <a:rPr lang="hr-HR" b="1" dirty="0" smtClean="0">
                <a:solidFill>
                  <a:srgbClr val="FFFFFF"/>
                </a:solidFill>
                <a:latin typeface="Century Gothic,Bold"/>
              </a:rPr>
              <a:t>Mjera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se može izreći i bez informiranja roditelja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, ako se roditelj ne odazove </a:t>
            </a:r>
            <a:r>
              <a:rPr lang="hr-HR" dirty="0">
                <a:solidFill>
                  <a:srgbClr val="FFFF00"/>
                </a:solidFill>
                <a:latin typeface="Century Gothic"/>
              </a:rPr>
              <a:t>ni pisanom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pozivu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na razgovor.</a:t>
            </a:r>
          </a:p>
          <a:p>
            <a:pPr marL="0" indent="0">
              <a:buNone/>
            </a:pPr>
            <a:r>
              <a:rPr lang="hr-HR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 smtClean="0"/>
              <a:t>Prije </a:t>
            </a:r>
            <a:r>
              <a:rPr lang="hr-HR" dirty="0"/>
              <a:t>izricanja pedagoške mjere odgojno-obrazovni radnici </a:t>
            </a:r>
            <a:r>
              <a:rPr lang="hr-HR" dirty="0" smtClean="0"/>
              <a:t>škole </a:t>
            </a:r>
            <a:r>
              <a:rPr lang="vi-VN" dirty="0" smtClean="0"/>
              <a:t>dužni </a:t>
            </a:r>
            <a:r>
              <a:rPr lang="vi-VN" dirty="0"/>
              <a:t>su međusobno se konzultirati, kontaktirati roditelja učenika, </a:t>
            </a:r>
            <a:r>
              <a:rPr lang="vi-VN" dirty="0" smtClean="0"/>
              <a:t>a</a:t>
            </a:r>
            <a:r>
              <a:rPr lang="hr-HR" dirty="0" smtClean="0"/>
              <a:t> </a:t>
            </a:r>
            <a:r>
              <a:rPr lang="pl-PL" dirty="0" smtClean="0"/>
              <a:t>ako </a:t>
            </a:r>
            <a:r>
              <a:rPr lang="pl-PL" dirty="0"/>
              <a:t>je potrebno </a:t>
            </a:r>
            <a:r>
              <a:rPr lang="pl-PL" b="1" dirty="0"/>
              <a:t>mogu se konzultirati i sa školskim </a:t>
            </a:r>
            <a:r>
              <a:rPr lang="pl-PL" b="1" dirty="0" smtClean="0"/>
              <a:t>liječnikom, drugim </a:t>
            </a:r>
            <a:r>
              <a:rPr lang="pl-PL" b="1" dirty="0"/>
              <a:t>stručnjakom ili nadležnim centrom za socijalnu skrb </a:t>
            </a:r>
            <a:r>
              <a:rPr lang="pl-PL" dirty="0" smtClean="0"/>
              <a:t>radi </a:t>
            </a:r>
            <a:r>
              <a:rPr lang="hr-HR" dirty="0" smtClean="0"/>
              <a:t>upoznavanja </a:t>
            </a:r>
            <a:r>
              <a:rPr lang="hr-HR" dirty="0"/>
              <a:t>osobina i mogućnosti </a:t>
            </a:r>
            <a:r>
              <a:rPr lang="hr-HR" dirty="0" smtClean="0"/>
              <a:t>učenika, </a:t>
            </a:r>
            <a:r>
              <a:rPr lang="hr-HR" dirty="0"/>
              <a:t>te uklanjanja </a:t>
            </a:r>
            <a:r>
              <a:rPr lang="hr-HR" dirty="0" smtClean="0"/>
              <a:t>uzroka koji </a:t>
            </a:r>
            <a:r>
              <a:rPr lang="hr-HR" dirty="0"/>
              <a:t>sprečavaju ili otežavaju njihov pravilan razvoj kako bi se </a:t>
            </a:r>
            <a:r>
              <a:rPr lang="hr-HR" dirty="0" smtClean="0"/>
              <a:t>ublažili rizični </a:t>
            </a:r>
            <a:r>
              <a:rPr lang="hr-HR" dirty="0"/>
              <a:t>i pojačali zaštitni čimbenici u razvoju učenika.</a:t>
            </a:r>
          </a:p>
        </p:txBody>
      </p:sp>
    </p:spTree>
    <p:extLst>
      <p:ext uri="{BB962C8B-B14F-4D97-AF65-F5344CB8AC3E}">
        <p14:creationId xmlns:p14="http://schemas.microsoft.com/office/powerpoint/2010/main" val="3220932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9442" y="476672"/>
            <a:ext cx="7125113" cy="1123527"/>
          </a:xfrm>
        </p:spPr>
        <p:txBody>
          <a:bodyPr/>
          <a:lstStyle/>
          <a:p>
            <a:r>
              <a:rPr lang="hr-HR" dirty="0" smtClean="0"/>
              <a:t>    Izricanje pedagoške mjere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Učeniku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kojemu je već izrečena pedagoška mjera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opomene ili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ukora </a:t>
            </a:r>
            <a:r>
              <a:rPr lang="hr-HR" dirty="0">
                <a:solidFill>
                  <a:srgbClr val="FFFF00"/>
                </a:solidFill>
                <a:latin typeface="Century Gothic"/>
              </a:rPr>
              <a:t>ponavlja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se prethodno izrečena pedagoška mjera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u slučaju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neprihvatljivog ponašanja manje ili iste težine za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koje mu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još nije izrečena pedagoška mjera.</a:t>
            </a:r>
          </a:p>
          <a:p>
            <a:pPr marL="0" indent="0">
              <a:buNone/>
            </a:pPr>
            <a:r>
              <a:rPr lang="hr-HR" sz="16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Ista pedagoška mjera može se izreći </a:t>
            </a:r>
            <a:r>
              <a:rPr lang="hr-HR" dirty="0">
                <a:solidFill>
                  <a:srgbClr val="FFFF00"/>
                </a:solidFill>
                <a:latin typeface="Century Gothic"/>
              </a:rPr>
              <a:t>najviše dva puta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tijekom školske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godine. U slučaju da se učenik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ponovno neprihvatljivo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ponaša, izriče se pedagoška mjera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sljedeće težine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.</a:t>
            </a:r>
          </a:p>
          <a:p>
            <a:pPr marL="0" indent="0">
              <a:buNone/>
            </a:pPr>
            <a:r>
              <a:rPr lang="hr-HR" sz="1600" dirty="0" smtClean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Učeniku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se izriče sljedeća teža mjera u slučaju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ponavljanja neprihvatljivog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ponašanja za koju mu je već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izrečena pedagoška mjera.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26201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Savjetodavni rad s učenikom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Savjetodavni razgovor s učenikom vodit će: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 smtClean="0"/>
              <a:t>za </a:t>
            </a:r>
            <a:r>
              <a:rPr lang="hr-HR" dirty="0"/>
              <a:t>opomenu i </a:t>
            </a:r>
            <a:r>
              <a:rPr lang="hr-HR" dirty="0" smtClean="0"/>
              <a:t>ukor: razrednik</a:t>
            </a:r>
            <a:endParaRPr lang="hr-HR" dirty="0"/>
          </a:p>
          <a:p>
            <a:pPr>
              <a:buFont typeface="Wingdings 3"/>
              <a:buChar char="u"/>
            </a:pPr>
            <a:r>
              <a:rPr lang="hr-HR" dirty="0" smtClean="0"/>
              <a:t> za </a:t>
            </a:r>
            <a:r>
              <a:rPr lang="hr-HR" dirty="0"/>
              <a:t>opomenu pred </a:t>
            </a:r>
            <a:r>
              <a:rPr lang="hr-HR" dirty="0" smtClean="0"/>
              <a:t>isključenje: </a:t>
            </a:r>
            <a:r>
              <a:rPr lang="hr-HR" dirty="0"/>
              <a:t>razrednik i stručni </a:t>
            </a:r>
            <a:r>
              <a:rPr lang="hr-HR" dirty="0" smtClean="0"/>
              <a:t>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suradnik (psiholog, pedagog ili defektolog).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16469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835696" y="2967335"/>
            <a:ext cx="59046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dirty="0">
                <a:solidFill>
                  <a:srgbClr val="ECECEC"/>
                </a:solidFill>
                <a:latin typeface="Century Gothic"/>
              </a:rPr>
              <a:t>Pitanja</a:t>
            </a:r>
            <a:r>
              <a:rPr lang="hr-HR" sz="3600" dirty="0" smtClean="0">
                <a:solidFill>
                  <a:srgbClr val="ECECEC"/>
                </a:solidFill>
                <a:latin typeface="Century Gothic"/>
              </a:rPr>
              <a:t>?</a:t>
            </a:r>
          </a:p>
          <a:p>
            <a:endParaRPr lang="hr-HR" sz="3600" dirty="0">
              <a:solidFill>
                <a:srgbClr val="ECECEC"/>
              </a:solidFill>
              <a:latin typeface="Century Gothic"/>
            </a:endParaRPr>
          </a:p>
          <a:p>
            <a:r>
              <a:rPr lang="hr-HR" dirty="0" smtClean="0">
                <a:solidFill>
                  <a:srgbClr val="F6A508"/>
                </a:solidFill>
                <a:latin typeface="Century Gothic"/>
              </a:rPr>
              <a:t>			</a:t>
            </a:r>
            <a:r>
              <a:rPr lang="hr-HR" sz="2400" dirty="0" smtClean="0">
                <a:solidFill>
                  <a:srgbClr val="F6A508"/>
                </a:solidFill>
                <a:latin typeface="Century Gothic"/>
              </a:rPr>
              <a:t>HVALA </a:t>
            </a:r>
            <a:r>
              <a:rPr lang="hr-HR" sz="2400" dirty="0">
                <a:solidFill>
                  <a:srgbClr val="F6A508"/>
                </a:solidFill>
                <a:latin typeface="Century Gothic"/>
              </a:rPr>
              <a:t>NA PAŽNJI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1266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1339551"/>
          </a:xfrm>
        </p:spPr>
        <p:txBody>
          <a:bodyPr/>
          <a:lstStyle/>
          <a:p>
            <a:pPr algn="ctr"/>
            <a:r>
              <a:rPr lang="hr-HR" dirty="0"/>
              <a:t>Svrha pedagoške mjere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09443" y="908721"/>
            <a:ext cx="7125112" cy="495007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solidFill>
                  <a:srgbClr val="FFFFFF"/>
                </a:solidFill>
                <a:latin typeface="Century Gothic"/>
              </a:rPr>
              <a:t>Svrha </a:t>
            </a:r>
            <a:r>
              <a:rPr lang="pt-BR" dirty="0">
                <a:solidFill>
                  <a:srgbClr val="FFFFFF"/>
                </a:solidFill>
                <a:latin typeface="Century Gothic"/>
              </a:rPr>
              <a:t>izricanja pedagoške mjere je da </a:t>
            </a:r>
            <a:r>
              <a:rPr lang="pt-BR" dirty="0" smtClean="0">
                <a:solidFill>
                  <a:srgbClr val="FFFFFF"/>
                </a:solidFill>
                <a:latin typeface="Century Gothic"/>
              </a:rPr>
              <a:t>se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njezinim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izricanjem:</a:t>
            </a:r>
          </a:p>
          <a:p>
            <a:pPr marL="0" indent="0">
              <a:buNone/>
            </a:pPr>
            <a:r>
              <a:rPr lang="hr-HR" sz="16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utječe na promjenu ponašanja učenika</a:t>
            </a:r>
          </a:p>
          <a:p>
            <a:pPr marL="0" indent="0">
              <a:buNone/>
            </a:pPr>
            <a:r>
              <a:rPr lang="hr-HR" sz="1600" dirty="0" smtClean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potakne na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odgovorno i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primjerno ponašanje druge učenike</a:t>
            </a:r>
            <a:endParaRPr lang="hr-HR" dirty="0">
              <a:solidFill>
                <a:srgbClr val="FFFFFF"/>
              </a:solidFill>
              <a:latin typeface="Century Gothic"/>
            </a:endParaRPr>
          </a:p>
          <a:p>
            <a:pPr marL="0" indent="0">
              <a:buNone/>
            </a:pPr>
            <a:r>
              <a:rPr lang="hr-HR" sz="16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potakne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učenike na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preuzimanje odgovornosti</a:t>
            </a:r>
            <a:endParaRPr lang="hr-HR" dirty="0">
              <a:solidFill>
                <a:srgbClr val="FFFFFF"/>
              </a:solidFill>
              <a:latin typeface="Century Gothic"/>
            </a:endParaRPr>
          </a:p>
          <a:p>
            <a:pPr marL="0" indent="0">
              <a:buNone/>
            </a:pPr>
            <a:r>
              <a:rPr lang="hr-HR" sz="16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usvaja pozitivan odnos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prema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školskim obvezama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i okruženju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9785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1339551"/>
          </a:xfrm>
        </p:spPr>
        <p:txBody>
          <a:bodyPr/>
          <a:lstStyle/>
          <a:p>
            <a:pPr algn="ctr"/>
            <a:r>
              <a:rPr lang="hr-HR" dirty="0"/>
              <a:t>Pedagoške mjere u srednjoj školi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807361"/>
            <a:ext cx="8208911" cy="4357943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vi-VN" sz="1800" dirty="0" smtClean="0">
                <a:solidFill>
                  <a:srgbClr val="FFFFFF"/>
                </a:solidFill>
                <a:latin typeface="Century Gothic"/>
              </a:rPr>
              <a:t>Pedagoške </a:t>
            </a:r>
            <a:r>
              <a:rPr lang="vi-VN" sz="1800" dirty="0">
                <a:solidFill>
                  <a:srgbClr val="FFFFFF"/>
                </a:solidFill>
                <a:latin typeface="Century Gothic"/>
              </a:rPr>
              <a:t>mjere za koje se utvrđuju </a:t>
            </a:r>
            <a:r>
              <a:rPr lang="vi-VN" sz="1800" dirty="0" smtClean="0">
                <a:solidFill>
                  <a:srgbClr val="FFFFFF"/>
                </a:solidFill>
                <a:latin typeface="Century Gothic"/>
              </a:rPr>
              <a:t>kriteriji</a:t>
            </a:r>
            <a:r>
              <a:rPr lang="hr-HR" sz="1800" dirty="0" smtClean="0">
                <a:solidFill>
                  <a:srgbClr val="FFFFFF"/>
                </a:solidFill>
                <a:latin typeface="Century Gothic"/>
              </a:rPr>
              <a:t> u </a:t>
            </a:r>
            <a:r>
              <a:rPr lang="hr-HR" sz="1800" dirty="0">
                <a:solidFill>
                  <a:srgbClr val="FFFFFF"/>
                </a:solidFill>
                <a:latin typeface="Century Gothic"/>
              </a:rPr>
              <a:t>srednjoj školi su:</a:t>
            </a:r>
          </a:p>
          <a:p>
            <a:pPr marL="400050" lvl="1" indent="0">
              <a:buNone/>
            </a:pPr>
            <a:r>
              <a:rPr lang="hr-HR" sz="14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sz="1800" dirty="0">
                <a:solidFill>
                  <a:srgbClr val="FFFF00"/>
                </a:solidFill>
                <a:latin typeface="Century Gothic"/>
              </a:rPr>
              <a:t>opomena,</a:t>
            </a:r>
          </a:p>
          <a:p>
            <a:pPr marL="400050" lvl="1" indent="0">
              <a:buNone/>
            </a:pPr>
            <a:r>
              <a:rPr lang="hr-HR" sz="14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sz="1800" dirty="0">
                <a:solidFill>
                  <a:srgbClr val="FFFF00"/>
                </a:solidFill>
                <a:latin typeface="Century Gothic"/>
              </a:rPr>
              <a:t>ukor,</a:t>
            </a:r>
          </a:p>
          <a:p>
            <a:pPr marL="400050" lvl="1" indent="0">
              <a:buNone/>
            </a:pPr>
            <a:r>
              <a:rPr lang="hr-HR" sz="1800" dirty="0">
                <a:solidFill>
                  <a:srgbClr val="FFFFFF"/>
                </a:solidFill>
                <a:latin typeface="Century Gothic"/>
              </a:rPr>
              <a:t>(izriču se za tekuću šk. god.)</a:t>
            </a:r>
          </a:p>
          <a:p>
            <a:pPr marL="400050" lvl="1" indent="0">
              <a:buNone/>
            </a:pPr>
            <a:r>
              <a:rPr lang="hr-HR" sz="14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sz="1800" dirty="0">
                <a:solidFill>
                  <a:srgbClr val="FFFF00"/>
                </a:solidFill>
                <a:latin typeface="Century Gothic"/>
              </a:rPr>
              <a:t>opomena pred isključenje</a:t>
            </a:r>
            <a:r>
              <a:rPr lang="hr-HR" sz="1800" dirty="0">
                <a:solidFill>
                  <a:srgbClr val="FFFFFF"/>
                </a:solidFill>
                <a:latin typeface="Century Gothic"/>
              </a:rPr>
              <a:t>,</a:t>
            </a:r>
          </a:p>
          <a:p>
            <a:pPr marL="400050" lvl="1" indent="0">
              <a:buNone/>
            </a:pPr>
            <a:r>
              <a:rPr lang="pl-PL" sz="1800" dirty="0">
                <a:solidFill>
                  <a:srgbClr val="FFFFFF"/>
                </a:solidFill>
                <a:latin typeface="Century Gothic"/>
              </a:rPr>
              <a:t>(vrijedi do kraja srednjeg obrazovanja)</a:t>
            </a:r>
          </a:p>
          <a:p>
            <a:pPr marL="400050" lvl="1" indent="0">
              <a:buNone/>
            </a:pPr>
            <a:r>
              <a:rPr lang="hr-HR" sz="14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sz="1800" dirty="0">
                <a:solidFill>
                  <a:srgbClr val="FFFF00"/>
                </a:solidFill>
                <a:latin typeface="Century Gothic"/>
              </a:rPr>
              <a:t>isključenje iz srednje škole</a:t>
            </a:r>
          </a:p>
          <a:p>
            <a:pPr marL="400050" lvl="1" indent="0">
              <a:buNone/>
            </a:pPr>
            <a:r>
              <a:rPr lang="it-IT" sz="1800" dirty="0">
                <a:solidFill>
                  <a:srgbClr val="FFFFFF"/>
                </a:solidFill>
                <a:latin typeface="Century Gothic"/>
              </a:rPr>
              <a:t>(</a:t>
            </a:r>
            <a:r>
              <a:rPr lang="it-IT" sz="1800" dirty="0" err="1">
                <a:solidFill>
                  <a:srgbClr val="FFFFFF"/>
                </a:solidFill>
                <a:latin typeface="Century Gothic"/>
              </a:rPr>
              <a:t>učenik</a:t>
            </a:r>
            <a:r>
              <a:rPr lang="it-IT" sz="1800" dirty="0">
                <a:solidFill>
                  <a:srgbClr val="FFFFFF"/>
                </a:solidFill>
                <a:latin typeface="Century Gothic"/>
              </a:rPr>
              <a:t> ima pravo </a:t>
            </a:r>
            <a:r>
              <a:rPr lang="it-IT" sz="1800" dirty="0" err="1">
                <a:solidFill>
                  <a:srgbClr val="FFFFFF"/>
                </a:solidFill>
                <a:latin typeface="Century Gothic"/>
              </a:rPr>
              <a:t>polagati</a:t>
            </a:r>
            <a:r>
              <a:rPr lang="it-IT" sz="1800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it-IT" sz="1800" dirty="0" err="1">
                <a:solidFill>
                  <a:srgbClr val="FFFFFF"/>
                </a:solidFill>
                <a:latin typeface="Century Gothic"/>
              </a:rPr>
              <a:t>razredni</a:t>
            </a:r>
            <a:r>
              <a:rPr lang="it-IT" sz="1800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it-IT" sz="1800" dirty="0" err="1">
                <a:solidFill>
                  <a:srgbClr val="FFFFFF"/>
                </a:solidFill>
                <a:latin typeface="Century Gothic"/>
              </a:rPr>
              <a:t>ispit</a:t>
            </a:r>
            <a:r>
              <a:rPr lang="it-IT" sz="1800" dirty="0">
                <a:solidFill>
                  <a:srgbClr val="FFFFFF"/>
                </a:solidFill>
                <a:latin typeface="Century Gothic"/>
              </a:rPr>
              <a:t>)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580269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259632" y="1793168"/>
            <a:ext cx="6624736" cy="3259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rgbClr val="FF9000"/>
              </a:buClr>
              <a:buFont typeface="Wingdings 3"/>
              <a:buChar char="u"/>
            </a:pPr>
            <a:r>
              <a:rPr lang="hr-HR" dirty="0" smtClean="0">
                <a:solidFill>
                  <a:srgbClr val="FFFFFF"/>
                </a:solidFill>
                <a:latin typeface="Century Gothic"/>
              </a:rPr>
              <a:t>Pedagoške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mjere izriču se zbog povrede dužnosti, neispunjavanja obveza, nasilničkog ponašanja i drugih neprimjerenih ponašanja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.</a:t>
            </a:r>
          </a:p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srgbClr val="FF9000"/>
              </a:buClr>
            </a:pPr>
            <a:endParaRPr lang="hr-HR" dirty="0">
              <a:solidFill>
                <a:srgbClr val="FFFFFF"/>
              </a:solidFill>
              <a:latin typeface="Century Gothic"/>
            </a:endParaRP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rgbClr val="FF9000"/>
              </a:buClr>
              <a:buFont typeface="Wingdings 3"/>
              <a:buChar char="u"/>
            </a:pPr>
            <a:r>
              <a:rPr lang="hr-HR" dirty="0" smtClean="0">
                <a:solidFill>
                  <a:srgbClr val="FFFFFF"/>
                </a:solidFill>
                <a:latin typeface="Century Gothic"/>
              </a:rPr>
              <a:t>Kriteriji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na temelju kojih se izriče pedagoška</a:t>
            </a:r>
            <a:r>
              <a:rPr lang="pl-PL" dirty="0">
                <a:solidFill>
                  <a:srgbClr val="FFFFFF"/>
                </a:solidFill>
                <a:latin typeface="Century Gothic"/>
              </a:rPr>
              <a:t>mjera su takvi da potaknu učenika na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odustajanje od neprihvatljivih oblika ponašanja i usvajanje prihvatljivih oblika ponašanja, u skladu s pravilima i kućnim redom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škole</a:t>
            </a:r>
          </a:p>
          <a:p>
            <a:pPr lvl="0" defTabSz="457200">
              <a:spcBef>
                <a:spcPct val="20000"/>
              </a:spcBef>
              <a:spcAft>
                <a:spcPts val="600"/>
              </a:spcAft>
              <a:buClr>
                <a:srgbClr val="FF9000"/>
              </a:buClr>
            </a:pPr>
            <a:endParaRPr lang="hr-HR" dirty="0">
              <a:solidFill>
                <a:srgbClr val="FFFFFF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61638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125113" cy="924475"/>
          </a:xfrm>
        </p:spPr>
        <p:txBody>
          <a:bodyPr/>
          <a:lstStyle/>
          <a:p>
            <a:r>
              <a:rPr lang="hr-HR" dirty="0">
                <a:solidFill>
                  <a:srgbClr val="ECECEC"/>
                </a:solidFill>
                <a:latin typeface="Century Gothic"/>
              </a:rPr>
              <a:t>Lakša neprihvatljiva ponašanja:</a:t>
            </a:r>
            <a:br>
              <a:rPr lang="hr-HR" dirty="0">
                <a:solidFill>
                  <a:srgbClr val="ECECEC"/>
                </a:solidFill>
                <a:latin typeface="Century Gothic"/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412776"/>
            <a:ext cx="8352928" cy="5040559"/>
          </a:xfrm>
        </p:spPr>
        <p:txBody>
          <a:bodyPr>
            <a:normAutofit fontScale="25000" lnSpcReduction="20000"/>
          </a:bodyPr>
          <a:lstStyle/>
          <a:p>
            <a:pPr lvl="1">
              <a:buFont typeface="Wingdings 3"/>
              <a:buChar char="u"/>
            </a:pP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ometanje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odgojno-obrazovnoga rada (npr. izazivanje nereda, stvaranje buke, pričanje </a:t>
            </a:r>
          </a:p>
          <a:p>
            <a:pPr marL="400050" lvl="1" indent="0">
              <a:buNone/>
            </a:pP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        nakon usmene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opomene učitelja/nastavnika ili dovikivanje tijekom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odgojno-</a:t>
            </a:r>
          </a:p>
          <a:p>
            <a:pPr marL="400050" lvl="1" indent="0">
              <a:buNone/>
            </a:pPr>
            <a:r>
              <a:rPr lang="hr-HR" sz="4600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     obrazovnoga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rada);</a:t>
            </a:r>
          </a:p>
          <a:p>
            <a:pPr marL="400050" lvl="1" indent="0">
              <a:buNone/>
            </a:pPr>
            <a:r>
              <a:rPr lang="hr-HR" sz="38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onečišćenje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školskoga prostora i okoliša (npr. bacanje smeća izvan koševa za otpatke);</a:t>
            </a:r>
          </a:p>
          <a:p>
            <a:pPr marL="400050" lvl="1" indent="0">
              <a:buNone/>
            </a:pPr>
            <a:r>
              <a:rPr lang="hr-HR" sz="46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oštećivanje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imovine u prostorima škole nanošenjem manje štete (npr. šaranje, urezivanje u </a:t>
            </a:r>
          </a:p>
          <a:p>
            <a:pPr marL="400050" lvl="1" indent="0">
              <a:buNone/>
            </a:pP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       namještaj);</a:t>
            </a:r>
          </a:p>
          <a:p>
            <a:pPr marL="400050" lvl="1" indent="0">
              <a:buNone/>
            </a:pPr>
            <a:r>
              <a:rPr lang="hr-HR" sz="46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vi-VN" sz="4600" dirty="0" smtClean="0">
                <a:solidFill>
                  <a:srgbClr val="FFFFFF"/>
                </a:solidFill>
                <a:latin typeface="Century Gothic"/>
              </a:rPr>
              <a:t>nedopušteno </a:t>
            </a:r>
            <a:r>
              <a:rPr lang="vi-VN" sz="4600" dirty="0">
                <a:solidFill>
                  <a:srgbClr val="FFFFFF"/>
                </a:solidFill>
                <a:latin typeface="Century Gothic"/>
              </a:rPr>
              <a:t>korištenje informacijsko-komunikacijskih uređaja </a:t>
            </a:r>
            <a:r>
              <a:rPr lang="vi-VN" sz="4600" dirty="0" smtClean="0">
                <a:solidFill>
                  <a:srgbClr val="FFFFFF"/>
                </a:solidFill>
                <a:latin typeface="Century Gothic"/>
              </a:rPr>
              <a:t>tijekom</a:t>
            </a:r>
            <a:endParaRPr lang="hr-HR" sz="4600" dirty="0" smtClean="0">
              <a:solidFill>
                <a:srgbClr val="FFFFFF"/>
              </a:solidFill>
              <a:latin typeface="Century Gothic"/>
            </a:endParaRPr>
          </a:p>
          <a:p>
            <a:pPr marL="400050" lvl="1" indent="0">
              <a:buNone/>
            </a:pPr>
            <a:r>
              <a:rPr lang="hr-HR" sz="4600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       </a:t>
            </a:r>
            <a:r>
              <a:rPr lang="vi-VN" sz="4600" dirty="0" smtClean="0">
                <a:solidFill>
                  <a:srgbClr val="FFFFFF"/>
                </a:solidFill>
                <a:latin typeface="Century Gothic"/>
              </a:rPr>
              <a:t>odgojno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-</a:t>
            </a:r>
            <a:r>
              <a:rPr lang="vi-VN" sz="4600" dirty="0" smtClean="0">
                <a:solidFill>
                  <a:srgbClr val="FFFFFF"/>
                </a:solidFill>
                <a:latin typeface="Century Gothic"/>
              </a:rPr>
              <a:t>obrazovnoga </a:t>
            </a:r>
            <a:r>
              <a:rPr lang="vi-VN" sz="4600" dirty="0">
                <a:solidFill>
                  <a:srgbClr val="FFFFFF"/>
                </a:solidFill>
                <a:latin typeface="Century Gothic"/>
              </a:rPr>
              <a:t>rada;</a:t>
            </a:r>
          </a:p>
          <a:p>
            <a:pPr marL="400050" lvl="1" indent="0">
              <a:buNone/>
            </a:pPr>
            <a:r>
              <a:rPr lang="hr-HR" sz="3800" dirty="0" smtClean="0">
                <a:solidFill>
                  <a:srgbClr val="F6A508"/>
                </a:solidFill>
                <a:latin typeface="Wingdings 3"/>
              </a:rPr>
              <a:t>  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pomaganje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ili poticanje ulaska neovlaštenih osoba u školski prostor;</a:t>
            </a:r>
          </a:p>
          <a:p>
            <a:pPr marL="400050" lvl="1" indent="0">
              <a:buNone/>
            </a:pPr>
            <a:r>
              <a:rPr lang="hr-HR" sz="3800" dirty="0">
                <a:solidFill>
                  <a:srgbClr val="F6A508"/>
                </a:solidFill>
                <a:latin typeface="Wingdings 3"/>
              </a:rPr>
              <a:t> </a:t>
            </a:r>
            <a:r>
              <a:rPr lang="hr-HR" sz="3800" dirty="0" smtClean="0">
                <a:solidFill>
                  <a:srgbClr val="F6A508"/>
                </a:solidFill>
                <a:latin typeface="Wingdings 3"/>
              </a:rPr>
              <a:t> 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poticanje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drugih učenika na neprihvatljiva ponašanja;</a:t>
            </a:r>
          </a:p>
          <a:p>
            <a:pPr lvl="1">
              <a:buFont typeface="Wingdings 3"/>
              <a:buChar char="u"/>
            </a:pP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uznemiravanje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učenika ili radnika škole odnosno aktivnosti koje izazivaju nelagodu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u </a:t>
            </a:r>
            <a:r>
              <a:rPr lang="hr-HR" sz="4400" dirty="0" smtClean="0">
                <a:solidFill>
                  <a:srgbClr val="FFFFFF"/>
                </a:solidFill>
                <a:latin typeface="Century Gothic"/>
              </a:rPr>
              <a:t>drugih osoba, </a:t>
            </a:r>
          </a:p>
          <a:p>
            <a:pPr marL="457200" lvl="1" indent="0">
              <a:buNone/>
            </a:pPr>
            <a:r>
              <a:rPr lang="hr-HR" sz="440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sz="4400" smtClean="0">
                <a:solidFill>
                  <a:srgbClr val="FFFFFF"/>
                </a:solidFill>
                <a:latin typeface="Century Gothic"/>
              </a:rPr>
              <a:t>       </a:t>
            </a:r>
            <a:r>
              <a:rPr lang="pl-PL" sz="4400" smtClean="0">
                <a:solidFill>
                  <a:srgbClr val="FFFFFF"/>
                </a:solidFill>
                <a:latin typeface="Century Gothic"/>
              </a:rPr>
              <a:t>nakon </a:t>
            </a:r>
            <a:r>
              <a:rPr lang="pl-PL" sz="4400" dirty="0">
                <a:solidFill>
                  <a:srgbClr val="FFFFFF"/>
                </a:solidFill>
                <a:latin typeface="Century Gothic"/>
              </a:rPr>
              <a:t>što je učenik na to upozoren;</a:t>
            </a:r>
          </a:p>
          <a:p>
            <a:pPr marL="400050" lvl="1" indent="0">
              <a:buNone/>
            </a:pPr>
            <a:r>
              <a:rPr lang="hr-HR" sz="3800" dirty="0" smtClean="0">
                <a:solidFill>
                  <a:srgbClr val="F6A508"/>
                </a:solidFill>
                <a:latin typeface="Wingdings 3"/>
              </a:rPr>
              <a:t>   </a:t>
            </a:r>
            <a:r>
              <a:rPr lang="hr-HR" sz="4600" dirty="0" smtClean="0">
                <a:solidFill>
                  <a:srgbClr val="FFFFFF"/>
                </a:solidFill>
                <a:latin typeface="Century Gothic"/>
              </a:rPr>
              <a:t>korištenje </a:t>
            </a:r>
            <a:r>
              <a:rPr lang="hr-HR" sz="4600" dirty="0">
                <a:solidFill>
                  <a:srgbClr val="FFFFFF"/>
                </a:solidFill>
                <a:latin typeface="Century Gothic"/>
              </a:rPr>
              <a:t>nedopuštenih izvora podataka u svrhu prepisivanja.</a:t>
            </a:r>
            <a:endParaRPr lang="hr-HR" sz="3800" dirty="0">
              <a:solidFill>
                <a:srgbClr val="FFFFFF"/>
              </a:solidFill>
              <a:latin typeface="Century Gothic"/>
            </a:endParaRPr>
          </a:p>
          <a:p>
            <a:pPr marL="0" indent="0">
              <a:buNone/>
            </a:pPr>
            <a:endParaRPr lang="hr-HR" sz="2000" dirty="0" smtClean="0">
              <a:solidFill>
                <a:srgbClr val="FFFFFF"/>
              </a:solidFill>
              <a:latin typeface="Century Gothic"/>
            </a:endParaRPr>
          </a:p>
          <a:p>
            <a:pPr marL="800100" lvl="2" indent="0">
              <a:buNone/>
            </a:pPr>
            <a:r>
              <a:rPr lang="hr-HR" sz="6400" dirty="0" smtClean="0">
                <a:solidFill>
                  <a:srgbClr val="FFFFFF"/>
                </a:solidFill>
                <a:latin typeface="Century Gothic"/>
              </a:rPr>
              <a:t>Nakon </a:t>
            </a:r>
            <a:r>
              <a:rPr lang="hr-HR" sz="6400" dirty="0">
                <a:solidFill>
                  <a:srgbClr val="FFFFFF"/>
                </a:solidFill>
                <a:latin typeface="Century Gothic"/>
              </a:rPr>
              <a:t>drugog evidentiranog lakšeg neprihvatljivog ponašanja ili više od </a:t>
            </a:r>
            <a:endParaRPr lang="hr-HR" sz="6400" dirty="0" smtClean="0">
              <a:solidFill>
                <a:srgbClr val="FFFFFF"/>
              </a:solidFill>
              <a:latin typeface="Century Gothic"/>
            </a:endParaRPr>
          </a:p>
          <a:p>
            <a:pPr marL="800100" lvl="2" indent="0">
              <a:buNone/>
            </a:pPr>
            <a:r>
              <a:rPr lang="hr-HR" sz="6400" dirty="0" smtClean="0">
                <a:solidFill>
                  <a:srgbClr val="FFFFFF"/>
                </a:solidFill>
                <a:latin typeface="Century Gothic"/>
              </a:rPr>
              <a:t>0,5</a:t>
            </a:r>
            <a:r>
              <a:rPr lang="hr-HR" sz="6400" dirty="0">
                <a:solidFill>
                  <a:srgbClr val="FFFFFF"/>
                </a:solidFill>
                <a:latin typeface="Century Gothic"/>
              </a:rPr>
              <a:t>% </a:t>
            </a:r>
            <a:r>
              <a:rPr lang="hr-HR" sz="6400" dirty="0" smtClean="0">
                <a:solidFill>
                  <a:srgbClr val="FFFFFF"/>
                </a:solidFill>
                <a:latin typeface="Century Gothic"/>
              </a:rPr>
              <a:t>nastavnih sati od ukupnoga </a:t>
            </a:r>
            <a:r>
              <a:rPr lang="hr-HR" sz="6400" dirty="0">
                <a:solidFill>
                  <a:srgbClr val="FFFFFF"/>
                </a:solidFill>
                <a:latin typeface="Century Gothic"/>
              </a:rPr>
              <a:t>broja sati u koje je trebao biti </a:t>
            </a:r>
            <a:r>
              <a:rPr lang="hr-HR" sz="6400" dirty="0" smtClean="0">
                <a:solidFill>
                  <a:srgbClr val="FFFFFF"/>
                </a:solidFill>
                <a:latin typeface="Century Gothic"/>
              </a:rPr>
              <a:t>uključen</a:t>
            </a:r>
          </a:p>
          <a:p>
            <a:pPr marL="800100" lvl="2" indent="0">
              <a:buNone/>
            </a:pPr>
            <a:r>
              <a:rPr lang="hr-HR" sz="6400" dirty="0" smtClean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sz="6400" dirty="0">
                <a:solidFill>
                  <a:srgbClr val="FFFFFF"/>
                </a:solidFill>
                <a:latin typeface="Century Gothic"/>
              </a:rPr>
              <a:t>tijekom nastavne </a:t>
            </a:r>
            <a:r>
              <a:rPr lang="hr-HR" sz="6400" dirty="0" smtClean="0">
                <a:solidFill>
                  <a:srgbClr val="FFFFFF"/>
                </a:solidFill>
                <a:latin typeface="Century Gothic"/>
              </a:rPr>
              <a:t>godine </a:t>
            </a:r>
            <a:r>
              <a:rPr lang="hr-HR" sz="6400" i="1" dirty="0">
                <a:solidFill>
                  <a:srgbClr val="FFFF00"/>
                </a:solidFill>
                <a:latin typeface="Century Gothic,Italic"/>
              </a:rPr>
              <a:t>(više od </a:t>
            </a:r>
            <a:r>
              <a:rPr lang="hr-HR" sz="6400" i="1" dirty="0" smtClean="0">
                <a:solidFill>
                  <a:srgbClr val="FFFF00"/>
                </a:solidFill>
                <a:latin typeface="Century Gothic,Italic"/>
              </a:rPr>
              <a:t>8 neopravdanih </a:t>
            </a:r>
            <a:r>
              <a:rPr lang="hr-HR" sz="6400" i="1" dirty="0">
                <a:solidFill>
                  <a:srgbClr val="FFFF00"/>
                </a:solidFill>
                <a:latin typeface="Century Gothic,Italic"/>
              </a:rPr>
              <a:t>sati </a:t>
            </a:r>
            <a:r>
              <a:rPr lang="hr-HR" sz="6400" i="1" dirty="0" smtClean="0">
                <a:solidFill>
                  <a:srgbClr val="FFFF00"/>
                </a:solidFill>
                <a:latin typeface="Century Gothic,Italic"/>
              </a:rPr>
              <a:t>) </a:t>
            </a:r>
            <a:r>
              <a:rPr lang="hr-HR" sz="6400" dirty="0" smtClean="0">
                <a:solidFill>
                  <a:srgbClr val="FFFFFF"/>
                </a:solidFill>
                <a:latin typeface="Century Gothic"/>
              </a:rPr>
              <a:t>slijedi </a:t>
            </a:r>
          </a:p>
          <a:p>
            <a:pPr marL="800100" lvl="2" indent="0">
              <a:buNone/>
            </a:pPr>
            <a:r>
              <a:rPr lang="hr-HR" sz="8000" b="1" i="1" dirty="0" smtClean="0">
                <a:solidFill>
                  <a:srgbClr val="FFFFFF"/>
                </a:solidFill>
                <a:latin typeface="Verdana,BoldItalic"/>
              </a:rPr>
              <a:t>pedagoška </a:t>
            </a:r>
            <a:r>
              <a:rPr lang="hr-HR" sz="8000" b="1" i="1" dirty="0">
                <a:solidFill>
                  <a:srgbClr val="FFFFFF"/>
                </a:solidFill>
                <a:latin typeface="Verdana,BoldItalic"/>
              </a:rPr>
              <a:t>mjera opomene!</a:t>
            </a:r>
            <a:endParaRPr lang="hr-HR" sz="6400" dirty="0"/>
          </a:p>
        </p:txBody>
      </p:sp>
    </p:spTree>
    <p:extLst>
      <p:ext uri="{BB962C8B-B14F-4D97-AF65-F5344CB8AC3E}">
        <p14:creationId xmlns:p14="http://schemas.microsoft.com/office/powerpoint/2010/main" val="1081349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9442" y="188640"/>
            <a:ext cx="7125113" cy="1411559"/>
          </a:xfrm>
        </p:spPr>
        <p:txBody>
          <a:bodyPr/>
          <a:lstStyle/>
          <a:p>
            <a:r>
              <a:rPr lang="hr-HR" dirty="0"/>
              <a:t>Teža neprihvatljiva ponašanja: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9552" y="1556792"/>
            <a:ext cx="7992887" cy="468051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vi-VN" sz="3400" dirty="0" smtClean="0">
                <a:solidFill>
                  <a:srgbClr val="F6A508"/>
                </a:solidFill>
                <a:latin typeface="Wingdings 3"/>
              </a:rPr>
              <a:t></a:t>
            </a:r>
            <a:r>
              <a:rPr lang="vi-VN" sz="2300" dirty="0" smtClean="0">
                <a:solidFill>
                  <a:srgbClr val="F6A508"/>
                </a:solidFill>
                <a:latin typeface="Wingdings 3"/>
              </a:rPr>
              <a:t> </a:t>
            </a:r>
            <a:r>
              <a:rPr lang="hr-HR" sz="2300" dirty="0" smtClean="0">
                <a:solidFill>
                  <a:srgbClr val="F6A508"/>
                </a:solidFill>
                <a:latin typeface="Wingdings 3"/>
              </a:rPr>
              <a:t> </a:t>
            </a:r>
            <a:r>
              <a:rPr lang="vi-VN" sz="3700" dirty="0" smtClean="0">
                <a:solidFill>
                  <a:srgbClr val="FFFFFF"/>
                </a:solidFill>
                <a:latin typeface="Century Gothic"/>
              </a:rPr>
              <a:t>ometanje </a:t>
            </a:r>
            <a:r>
              <a:rPr lang="vi-VN" sz="3700" dirty="0">
                <a:solidFill>
                  <a:srgbClr val="FFFFFF"/>
                </a:solidFill>
                <a:latin typeface="Century Gothic"/>
              </a:rPr>
              <a:t>odgojno-obrazovnoga rada na način da je onemogućeno njegovo daljnje izvođenje;</a:t>
            </a:r>
          </a:p>
          <a:p>
            <a:pPr marL="0" indent="0">
              <a:buNone/>
            </a:pPr>
            <a:r>
              <a:rPr lang="vi-VN" sz="37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vi-VN" sz="3700" dirty="0">
                <a:solidFill>
                  <a:srgbClr val="FFFFFF"/>
                </a:solidFill>
                <a:latin typeface="Century Gothic"/>
              </a:rPr>
              <a:t>povreda dostojanstva druge osobe omalovažavanjem, vrijeđanjem ili širenjem neistina i glasina;</a:t>
            </a:r>
          </a:p>
          <a:p>
            <a:pPr marL="0" indent="0">
              <a:buNone/>
            </a:pPr>
            <a:r>
              <a:rPr lang="hr-HR" sz="37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3700" dirty="0">
                <a:solidFill>
                  <a:srgbClr val="FFFFFF"/>
                </a:solidFill>
                <a:latin typeface="Century Gothic"/>
              </a:rPr>
              <a:t>unošenje ili konzumiranje </a:t>
            </a:r>
            <a:r>
              <a:rPr lang="hr-HR" sz="3700" dirty="0" err="1">
                <a:solidFill>
                  <a:srgbClr val="FFFFFF"/>
                </a:solidFill>
                <a:latin typeface="Century Gothic"/>
              </a:rPr>
              <a:t>psihoaktivnih</a:t>
            </a:r>
            <a:r>
              <a:rPr lang="hr-HR" sz="3700" dirty="0">
                <a:solidFill>
                  <a:srgbClr val="FFFFFF"/>
                </a:solidFill>
                <a:latin typeface="Century Gothic"/>
              </a:rPr>
              <a:t> sredstava u prostor škole ;</a:t>
            </a:r>
          </a:p>
          <a:p>
            <a:pPr>
              <a:buFont typeface="Wingdings 3"/>
              <a:buChar char="u"/>
            </a:pPr>
            <a:r>
              <a:rPr lang="vi-VN" sz="3700" dirty="0" smtClean="0">
                <a:solidFill>
                  <a:srgbClr val="FFFFFF"/>
                </a:solidFill>
                <a:latin typeface="Century Gothic"/>
              </a:rPr>
              <a:t>dovođenje </a:t>
            </a:r>
            <a:r>
              <a:rPr lang="vi-VN" sz="3700" dirty="0">
                <a:solidFill>
                  <a:srgbClr val="FFFFFF"/>
                </a:solidFill>
                <a:latin typeface="Century Gothic"/>
              </a:rPr>
              <a:t>ili pomaganje prilikom dolaska neovlaštenim osobama koje su nanijele štetu </a:t>
            </a:r>
            <a:endParaRPr lang="hr-HR" sz="3700" dirty="0" smtClean="0">
              <a:solidFill>
                <a:srgbClr val="FFFFFF"/>
              </a:solidFill>
              <a:latin typeface="Century Gothic"/>
            </a:endParaRPr>
          </a:p>
          <a:p>
            <a:pPr marL="0" indent="0">
              <a:buNone/>
            </a:pPr>
            <a:r>
              <a:rPr lang="hr-HR" sz="3700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sz="3700" dirty="0" smtClean="0">
                <a:solidFill>
                  <a:srgbClr val="FFFFFF"/>
                </a:solidFill>
                <a:latin typeface="Century Gothic"/>
              </a:rPr>
              <a:t>      </a:t>
            </a:r>
            <a:r>
              <a:rPr lang="vi-VN" sz="3700" dirty="0" smtClean="0">
                <a:solidFill>
                  <a:srgbClr val="FFFFFF"/>
                </a:solidFill>
                <a:latin typeface="Century Gothic"/>
              </a:rPr>
              <a:t>osobama ili</a:t>
            </a:r>
            <a:r>
              <a:rPr lang="hr-HR" sz="3700" dirty="0" smtClean="0">
                <a:solidFill>
                  <a:srgbClr val="FFFFFF"/>
                </a:solidFill>
                <a:latin typeface="Century Gothic"/>
              </a:rPr>
              <a:t> imovini </a:t>
            </a:r>
            <a:r>
              <a:rPr lang="hr-HR" sz="3700" dirty="0">
                <a:solidFill>
                  <a:srgbClr val="FFFFFF"/>
                </a:solidFill>
                <a:latin typeface="Century Gothic"/>
              </a:rPr>
              <a:t>u prostoru škole ili na drugome mjestu gdje se održava odgojno-obrazovni rad;</a:t>
            </a:r>
          </a:p>
          <a:p>
            <a:pPr marL="0" indent="0">
              <a:buNone/>
            </a:pPr>
            <a:r>
              <a:rPr lang="hr-HR" sz="37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3700" dirty="0">
                <a:solidFill>
                  <a:srgbClr val="FFFFFF"/>
                </a:solidFill>
                <a:latin typeface="Century Gothic"/>
              </a:rPr>
              <a:t>namjerno uništavanje imovine nanošenjem veće štete u prostoru škole;</a:t>
            </a:r>
          </a:p>
          <a:p>
            <a:pPr marL="0" indent="0">
              <a:buNone/>
            </a:pPr>
            <a:r>
              <a:rPr lang="hr-HR" sz="3700" dirty="0" smtClean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3700" dirty="0">
                <a:solidFill>
                  <a:srgbClr val="FFFFFF"/>
                </a:solidFill>
                <a:latin typeface="Century Gothic"/>
              </a:rPr>
              <a:t>prikrivanje nasilnih oblika ponašanja;</a:t>
            </a:r>
          </a:p>
          <a:p>
            <a:pPr marL="0" indent="0">
              <a:buNone/>
            </a:pPr>
            <a:r>
              <a:rPr lang="hr-HR" sz="37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3700" dirty="0">
                <a:solidFill>
                  <a:srgbClr val="FFFFFF"/>
                </a:solidFill>
                <a:latin typeface="Century Gothic"/>
              </a:rPr>
              <a:t>udaranje, sudjelovanje u tučnjavi i druga ponašanja koja mogu ugroziti sigurnost samog učenika ili</a:t>
            </a:r>
          </a:p>
          <a:p>
            <a:pPr marL="0" indent="0">
              <a:buNone/>
            </a:pPr>
            <a:r>
              <a:rPr lang="pl-PL" sz="3700" dirty="0" smtClean="0">
                <a:solidFill>
                  <a:srgbClr val="FFFFFF"/>
                </a:solidFill>
                <a:latin typeface="Century Gothic"/>
              </a:rPr>
              <a:t>      druge </a:t>
            </a:r>
            <a:r>
              <a:rPr lang="pl-PL" sz="3700" dirty="0">
                <a:solidFill>
                  <a:srgbClr val="FFFFFF"/>
                </a:solidFill>
                <a:latin typeface="Century Gothic"/>
              </a:rPr>
              <a:t>osobe, ali bez težih posljedica;</a:t>
            </a:r>
          </a:p>
          <a:p>
            <a:pPr marL="0" indent="0">
              <a:buNone/>
            </a:pPr>
            <a:r>
              <a:rPr lang="hr-HR" sz="37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3700" dirty="0">
                <a:solidFill>
                  <a:srgbClr val="FFFFFF"/>
                </a:solidFill>
                <a:latin typeface="Century Gothic"/>
              </a:rPr>
              <a:t>korištenje ili zlouporaba podataka drugog učenika iz pedagoške dokumentacije;</a:t>
            </a:r>
          </a:p>
          <a:p>
            <a:pPr marL="0" indent="0">
              <a:buNone/>
            </a:pPr>
            <a:r>
              <a:rPr lang="vi-VN" sz="37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vi-VN" sz="3700" dirty="0">
                <a:solidFill>
                  <a:srgbClr val="FFFFFF"/>
                </a:solidFill>
                <a:latin typeface="Century Gothic"/>
              </a:rPr>
              <a:t>klađenje ili kockanje u prostorima škole;</a:t>
            </a:r>
          </a:p>
          <a:p>
            <a:pPr>
              <a:buFont typeface="Wingdings 3"/>
              <a:buChar char="u"/>
            </a:pPr>
            <a:r>
              <a:rPr lang="vi-VN" sz="3700" dirty="0" smtClean="0">
                <a:solidFill>
                  <a:srgbClr val="FFFFFF"/>
                </a:solidFill>
                <a:latin typeface="Century Gothic"/>
              </a:rPr>
              <a:t>prisvajanje </a:t>
            </a:r>
            <a:r>
              <a:rPr lang="vi-VN" sz="3700" dirty="0">
                <a:solidFill>
                  <a:srgbClr val="FFFFFF"/>
                </a:solidFill>
                <a:latin typeface="Century Gothic"/>
              </a:rPr>
              <a:t>tuđe stvari</a:t>
            </a:r>
            <a:r>
              <a:rPr lang="vi-VN" sz="3700" dirty="0" smtClean="0">
                <a:solidFill>
                  <a:srgbClr val="FFFFFF"/>
                </a:solidFill>
                <a:latin typeface="Century Gothic"/>
              </a:rPr>
              <a:t>.</a:t>
            </a:r>
            <a:endParaRPr lang="hr-HR" sz="3700" dirty="0" smtClean="0">
              <a:solidFill>
                <a:srgbClr val="FFFFFF"/>
              </a:solidFill>
              <a:latin typeface="Century Gothic"/>
            </a:endParaRPr>
          </a:p>
          <a:p>
            <a:pPr marL="0" indent="0">
              <a:buNone/>
            </a:pPr>
            <a:endParaRPr lang="vi-VN" dirty="0">
              <a:solidFill>
                <a:srgbClr val="FFFFFF"/>
              </a:solidFill>
              <a:latin typeface="Century Gothic"/>
            </a:endParaRPr>
          </a:p>
          <a:p>
            <a:pPr marL="0" indent="0">
              <a:buNone/>
            </a:pPr>
            <a:r>
              <a:rPr lang="hr-HR" sz="4900" dirty="0">
                <a:solidFill>
                  <a:srgbClr val="FFFFFF"/>
                </a:solidFill>
                <a:latin typeface="Century Gothic"/>
              </a:rPr>
              <a:t>Zbog težeg neprihvatljivog ponašanja ili više od 1% nastavnih sati od </a:t>
            </a:r>
            <a:r>
              <a:rPr lang="hr-HR" sz="4900" dirty="0" smtClean="0">
                <a:solidFill>
                  <a:srgbClr val="FFFFFF"/>
                </a:solidFill>
                <a:latin typeface="Century Gothic"/>
              </a:rPr>
              <a:t>ukupnoga</a:t>
            </a:r>
          </a:p>
          <a:p>
            <a:pPr marL="0" indent="0">
              <a:buNone/>
            </a:pPr>
            <a:r>
              <a:rPr lang="hr-HR" sz="4900" dirty="0" smtClean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sz="4900" dirty="0">
                <a:solidFill>
                  <a:srgbClr val="FFFFFF"/>
                </a:solidFill>
                <a:latin typeface="Century Gothic"/>
              </a:rPr>
              <a:t>broja sati u </a:t>
            </a:r>
            <a:r>
              <a:rPr lang="hr-HR" sz="4900" dirty="0" smtClean="0">
                <a:solidFill>
                  <a:srgbClr val="FFFFFF"/>
                </a:solidFill>
                <a:latin typeface="Century Gothic"/>
              </a:rPr>
              <a:t>koje je </a:t>
            </a:r>
            <a:r>
              <a:rPr lang="hr-HR" sz="4900" dirty="0">
                <a:solidFill>
                  <a:srgbClr val="FFFFFF"/>
                </a:solidFill>
                <a:latin typeface="Century Gothic"/>
              </a:rPr>
              <a:t>trebao biti uključen tijekom nastavne godine </a:t>
            </a:r>
            <a:r>
              <a:rPr lang="hr-HR" sz="4900" i="1" dirty="0">
                <a:solidFill>
                  <a:srgbClr val="FFFF00"/>
                </a:solidFill>
                <a:latin typeface="Century Gothic,Italic"/>
              </a:rPr>
              <a:t>(više od </a:t>
            </a:r>
            <a:r>
              <a:rPr lang="hr-HR" sz="4900" i="1" dirty="0" smtClean="0">
                <a:solidFill>
                  <a:srgbClr val="FFFF00"/>
                </a:solidFill>
                <a:latin typeface="Century Gothic,Italic"/>
              </a:rPr>
              <a:t>14 </a:t>
            </a:r>
          </a:p>
          <a:p>
            <a:pPr marL="0" indent="0">
              <a:buNone/>
            </a:pPr>
            <a:r>
              <a:rPr lang="hr-HR" sz="4900" i="1" dirty="0" smtClean="0">
                <a:solidFill>
                  <a:srgbClr val="FFFF00"/>
                </a:solidFill>
                <a:latin typeface="Century Gothic,Italic"/>
              </a:rPr>
              <a:t>neopravdanih sati</a:t>
            </a:r>
            <a:r>
              <a:rPr lang="hr-HR" sz="4900" dirty="0" smtClean="0">
                <a:solidFill>
                  <a:srgbClr val="FFFF00"/>
                </a:solidFill>
                <a:latin typeface="Century Gothic"/>
              </a:rPr>
              <a:t>) </a:t>
            </a:r>
            <a:r>
              <a:rPr lang="hr-HR" sz="4900" dirty="0">
                <a:solidFill>
                  <a:srgbClr val="FFFFFF"/>
                </a:solidFill>
                <a:latin typeface="Century Gothic"/>
              </a:rPr>
              <a:t>slijedi </a:t>
            </a:r>
            <a:r>
              <a:rPr lang="hr-HR" sz="7400" b="1" i="1" dirty="0" smtClean="0">
                <a:solidFill>
                  <a:srgbClr val="FFFFFF"/>
                </a:solidFill>
                <a:latin typeface="Verdana,BoldItalic"/>
              </a:rPr>
              <a:t>pedagoška mjera ukora</a:t>
            </a:r>
            <a:r>
              <a:rPr lang="hr-HR" sz="7400" b="1" i="1" dirty="0">
                <a:solidFill>
                  <a:srgbClr val="FFFFFF"/>
                </a:solidFill>
                <a:latin typeface="Verdana,BoldItalic"/>
              </a:rPr>
              <a:t>!</a:t>
            </a:r>
            <a:endParaRPr lang="hr-HR" sz="4300" dirty="0"/>
          </a:p>
        </p:txBody>
      </p:sp>
    </p:spTree>
    <p:extLst>
      <p:ext uri="{BB962C8B-B14F-4D97-AF65-F5344CB8AC3E}">
        <p14:creationId xmlns:p14="http://schemas.microsoft.com/office/powerpoint/2010/main" val="2216287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125113" cy="924475"/>
          </a:xfrm>
        </p:spPr>
        <p:txBody>
          <a:bodyPr/>
          <a:lstStyle/>
          <a:p>
            <a:r>
              <a:rPr lang="hr-HR" dirty="0"/>
              <a:t>Teška neprihvatljiva ponašanja: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256585"/>
          </a:xfrm>
        </p:spPr>
        <p:txBody>
          <a:bodyPr>
            <a:normAutofit fontScale="47500" lnSpcReduction="20000"/>
          </a:bodyPr>
          <a:lstStyle/>
          <a:p>
            <a:pPr marL="400050" lvl="1" indent="0">
              <a:buNone/>
            </a:pPr>
            <a:r>
              <a:rPr lang="hr-HR" sz="1700" dirty="0">
                <a:solidFill>
                  <a:srgbClr val="F6A508"/>
                </a:solidFill>
                <a:latin typeface="Wingdings 3"/>
              </a:rPr>
              <a:t></a:t>
            </a:r>
            <a:r>
              <a:rPr lang="hr-HR" sz="1200" dirty="0">
                <a:solidFill>
                  <a:srgbClr val="F6A508"/>
                </a:solidFill>
                <a:latin typeface="Wingdings 3"/>
              </a:rPr>
              <a:t> </a:t>
            </a:r>
            <a:r>
              <a:rPr lang="hr-HR" sz="2500" dirty="0">
                <a:solidFill>
                  <a:srgbClr val="FFFFFF"/>
                </a:solidFill>
                <a:latin typeface="Century Gothic"/>
              </a:rPr>
              <a:t>izazivanje i poticanje nasilnog ponašanja (npr. prenošenje netočnih informacija koje su povod za</a:t>
            </a:r>
          </a:p>
          <a:p>
            <a:pPr marL="400050" lvl="1" indent="0">
              <a:buNone/>
            </a:pPr>
            <a:r>
              <a:rPr lang="vi-VN" sz="2500" dirty="0">
                <a:solidFill>
                  <a:srgbClr val="FFFFFF"/>
                </a:solidFill>
                <a:latin typeface="Century Gothic"/>
              </a:rPr>
              <a:t>nasilno ponašanje, skandiranje prije ili tijekom nasilnog ponašanja, snimanje događaja koji uključuje</a:t>
            </a:r>
          </a:p>
          <a:p>
            <a:pPr marL="400050" lvl="1" indent="0">
              <a:buNone/>
            </a:pPr>
            <a:r>
              <a:rPr lang="hr-HR" sz="2500" dirty="0">
                <a:solidFill>
                  <a:srgbClr val="FFFFFF"/>
                </a:solidFill>
                <a:latin typeface="Century Gothic"/>
              </a:rPr>
              <a:t>nasilno ponašanje i sl.);</a:t>
            </a:r>
          </a:p>
          <a:p>
            <a:pPr marL="400050" lvl="1" indent="0">
              <a:buNone/>
            </a:pPr>
            <a:r>
              <a:rPr lang="hr-HR" sz="18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2500" dirty="0">
                <a:solidFill>
                  <a:srgbClr val="FFFFFF"/>
                </a:solidFill>
                <a:latin typeface="Century Gothic"/>
              </a:rPr>
              <a:t>nasilno ponašanje koje nije rezultiralo težim posljedicama;</a:t>
            </a:r>
          </a:p>
          <a:p>
            <a:pPr marL="400050" lvl="1" indent="0">
              <a:buNone/>
            </a:pPr>
            <a:r>
              <a:rPr lang="hr-HR" sz="18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2500" dirty="0">
                <a:solidFill>
                  <a:srgbClr val="FFFFFF"/>
                </a:solidFill>
                <a:latin typeface="Century Gothic"/>
              </a:rPr>
              <a:t>krivotvorenje ispričnica ili ispitnih materijala;</a:t>
            </a:r>
          </a:p>
          <a:p>
            <a:pPr marL="400050" lvl="1" indent="0">
              <a:buNone/>
            </a:pPr>
            <a:r>
              <a:rPr lang="vi-VN" sz="18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vi-VN" sz="2500" dirty="0">
                <a:solidFill>
                  <a:srgbClr val="FFFFFF"/>
                </a:solidFill>
                <a:latin typeface="Century Gothic"/>
              </a:rPr>
              <a:t>neovlašteno korištenje tuđih podataka za pristup elektroničkim bazama podataka škole bez njihove</a:t>
            </a:r>
          </a:p>
          <a:p>
            <a:pPr marL="400050" lvl="1" indent="0">
              <a:buNone/>
            </a:pPr>
            <a:r>
              <a:rPr lang="hr-HR" sz="2500" dirty="0">
                <a:solidFill>
                  <a:srgbClr val="FFFFFF"/>
                </a:solidFill>
                <a:latin typeface="Century Gothic"/>
              </a:rPr>
              <a:t>izmjene;</a:t>
            </a:r>
          </a:p>
          <a:p>
            <a:pPr marL="400050" lvl="1" indent="0">
              <a:buNone/>
            </a:pPr>
            <a:r>
              <a:rPr lang="vi-VN" sz="18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vi-VN" sz="2500" dirty="0">
                <a:solidFill>
                  <a:srgbClr val="FFFFFF"/>
                </a:solidFill>
                <a:latin typeface="Century Gothic"/>
              </a:rPr>
              <a:t>krađa tuđe stvari;</a:t>
            </a:r>
          </a:p>
          <a:p>
            <a:pPr marL="400050" lvl="1" indent="0">
              <a:buNone/>
            </a:pPr>
            <a:r>
              <a:rPr lang="hr-HR" sz="18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2500" dirty="0">
                <a:solidFill>
                  <a:srgbClr val="FFFFFF"/>
                </a:solidFill>
                <a:latin typeface="Century Gothic"/>
              </a:rPr>
              <a:t>poticanje grupnoga govora mržnje;</a:t>
            </a:r>
          </a:p>
          <a:p>
            <a:pPr marL="400050" lvl="1" indent="0">
              <a:buNone/>
            </a:pPr>
            <a:r>
              <a:rPr lang="hr-HR" sz="18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2500" dirty="0">
                <a:solidFill>
                  <a:srgbClr val="FFFFFF"/>
                </a:solidFill>
                <a:latin typeface="Century Gothic"/>
              </a:rPr>
              <a:t>uništavanje službene dokumentacije škole;</a:t>
            </a:r>
          </a:p>
          <a:p>
            <a:pPr marL="400050" lvl="1" indent="0">
              <a:buNone/>
            </a:pPr>
            <a:r>
              <a:rPr lang="vi-VN" sz="18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vi-VN" sz="2500" dirty="0">
                <a:solidFill>
                  <a:srgbClr val="FFFFFF"/>
                </a:solidFill>
                <a:latin typeface="Century Gothic"/>
              </a:rPr>
              <a:t>prisila drugog učenika na neprihvatljivo ponašanje ili iznuda drugog učenika (npr. iznuđivanje novca);</a:t>
            </a:r>
          </a:p>
          <a:p>
            <a:pPr marL="400050" lvl="1" indent="0">
              <a:buNone/>
            </a:pPr>
            <a:r>
              <a:rPr lang="hr-HR" sz="18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sz="2500" dirty="0">
                <a:solidFill>
                  <a:srgbClr val="FFFFFF"/>
                </a:solidFill>
                <a:latin typeface="Century Gothic"/>
              </a:rPr>
              <a:t>unošenje oružja i opasnih predmeta u prostor škole ili drugdje gdje se održava odgojno-obrazovni rad.</a:t>
            </a:r>
          </a:p>
          <a:p>
            <a:pPr marL="400050" lvl="1" indent="0">
              <a:buNone/>
            </a:pPr>
            <a:endParaRPr lang="hr-HR" sz="2600" dirty="0" smtClean="0">
              <a:solidFill>
                <a:srgbClr val="FFFFFF"/>
              </a:solidFill>
              <a:latin typeface="Century Gothic"/>
            </a:endParaRPr>
          </a:p>
          <a:p>
            <a:pPr marL="400050" lvl="1" indent="0">
              <a:buNone/>
            </a:pPr>
            <a:r>
              <a:rPr lang="hr-HR" sz="2900" dirty="0" smtClean="0">
                <a:solidFill>
                  <a:srgbClr val="FFFFFF"/>
                </a:solidFill>
                <a:latin typeface="Century Gothic"/>
              </a:rPr>
              <a:t>Zbog </a:t>
            </a:r>
            <a:r>
              <a:rPr lang="hr-HR" sz="2900" dirty="0">
                <a:solidFill>
                  <a:srgbClr val="FFFFFF"/>
                </a:solidFill>
                <a:latin typeface="Century Gothic"/>
              </a:rPr>
              <a:t>teškog neprihvatljivog ponašanja ili više od 1,5% nastavnih sati od ukupnoga broja sati u</a:t>
            </a:r>
          </a:p>
          <a:p>
            <a:pPr marL="400050" lvl="1" indent="0">
              <a:buNone/>
            </a:pPr>
            <a:r>
              <a:rPr lang="hr-HR" sz="2900" dirty="0">
                <a:solidFill>
                  <a:srgbClr val="FFFFFF"/>
                </a:solidFill>
                <a:latin typeface="Century Gothic"/>
              </a:rPr>
              <a:t>koje je trebao biti uključen tijekom nastavne godine </a:t>
            </a:r>
            <a:r>
              <a:rPr lang="hr-HR" sz="2900" i="1" dirty="0">
                <a:solidFill>
                  <a:srgbClr val="FFFF00"/>
                </a:solidFill>
                <a:latin typeface="Century Gothic,Italic"/>
              </a:rPr>
              <a:t>(više od </a:t>
            </a:r>
            <a:r>
              <a:rPr lang="hr-HR" sz="2900" i="1" dirty="0" smtClean="0">
                <a:solidFill>
                  <a:srgbClr val="FFFF00"/>
                </a:solidFill>
                <a:latin typeface="Century Gothic,Italic"/>
              </a:rPr>
              <a:t>23 </a:t>
            </a:r>
            <a:r>
              <a:rPr lang="hr-HR" sz="2900" i="1" smtClean="0">
                <a:solidFill>
                  <a:srgbClr val="FFFF00"/>
                </a:solidFill>
                <a:latin typeface="Century Gothic,Italic"/>
              </a:rPr>
              <a:t>neopravdana sata</a:t>
            </a:r>
            <a:r>
              <a:rPr lang="hr-HR" sz="2900" smtClean="0">
                <a:solidFill>
                  <a:srgbClr val="FFFF00"/>
                </a:solidFill>
                <a:latin typeface="Century Gothic"/>
              </a:rPr>
              <a:t>) </a:t>
            </a:r>
            <a:r>
              <a:rPr lang="hr-HR" sz="2900" dirty="0">
                <a:solidFill>
                  <a:srgbClr val="FFFFFF"/>
                </a:solidFill>
                <a:latin typeface="Century Gothic"/>
              </a:rPr>
              <a:t>slijedi </a:t>
            </a:r>
            <a:endParaRPr lang="hr-HR" sz="2900" dirty="0" smtClean="0">
              <a:solidFill>
                <a:srgbClr val="FFFFFF"/>
              </a:solidFill>
              <a:latin typeface="Century Gothic"/>
            </a:endParaRPr>
          </a:p>
          <a:p>
            <a:pPr marL="400050" lvl="1" indent="0">
              <a:buNone/>
            </a:pPr>
            <a:r>
              <a:rPr lang="hr-HR" sz="4200" b="1" i="1" dirty="0" smtClean="0">
                <a:solidFill>
                  <a:srgbClr val="FFFFFF"/>
                </a:solidFill>
                <a:latin typeface="Verdana,BoldItalic"/>
              </a:rPr>
              <a:t>pedagoška mjera opomene </a:t>
            </a:r>
            <a:r>
              <a:rPr lang="hr-HR" sz="4200" b="1" i="1" dirty="0">
                <a:solidFill>
                  <a:srgbClr val="FFFFFF"/>
                </a:solidFill>
                <a:latin typeface="Verdana,BoldItalic"/>
              </a:rPr>
              <a:t>pred isključenje!</a:t>
            </a:r>
            <a:endParaRPr lang="hr-HR" sz="2300" dirty="0"/>
          </a:p>
        </p:txBody>
      </p:sp>
    </p:spTree>
    <p:extLst>
      <p:ext uri="{BB962C8B-B14F-4D97-AF65-F5344CB8AC3E}">
        <p14:creationId xmlns:p14="http://schemas.microsoft.com/office/powerpoint/2010/main" val="106677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116633"/>
            <a:ext cx="8352928" cy="1296144"/>
          </a:xfrm>
        </p:spPr>
        <p:txBody>
          <a:bodyPr/>
          <a:lstStyle/>
          <a:p>
            <a:r>
              <a:rPr lang="hr-HR" dirty="0"/>
              <a:t>Osobito teška neprihvatljiva </a:t>
            </a:r>
            <a:r>
              <a:rPr lang="hr-HR" dirty="0" smtClean="0"/>
              <a:t>ponašanja: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628801"/>
            <a:ext cx="8784976" cy="4752528"/>
          </a:xfrm>
        </p:spPr>
        <p:txBody>
          <a:bodyPr>
            <a:normAutofit lnSpcReduction="10000"/>
          </a:bodyPr>
          <a:lstStyle/>
          <a:p>
            <a:pPr marL="400050" lvl="1" indent="0">
              <a:buNone/>
            </a:pPr>
            <a:r>
              <a:rPr lang="hr-HR" dirty="0" smtClean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krivotvorenje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pisane ili elektroničke službene dokumentacije škole;</a:t>
            </a:r>
          </a:p>
          <a:p>
            <a:pPr lvl="1">
              <a:buFont typeface="Wingdings 3"/>
              <a:buChar char="u"/>
            </a:pPr>
            <a:r>
              <a:rPr lang="hr-HR" dirty="0" smtClean="0">
                <a:solidFill>
                  <a:srgbClr val="FFFFFF"/>
                </a:solidFill>
                <a:latin typeface="Century Gothic"/>
              </a:rPr>
              <a:t>objavljivanje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materijala elektroničkim ili drugim putem, a koji za posljedicu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</a:t>
            </a:r>
          </a:p>
          <a:p>
            <a:pPr marL="400050" lvl="1" indent="0">
              <a:buNone/>
            </a:pPr>
            <a:r>
              <a:rPr lang="hr-HR" dirty="0">
                <a:solidFill>
                  <a:srgbClr val="FFFFFF"/>
                </a:solidFill>
                <a:latin typeface="Century Gothic"/>
              </a:rPr>
              <a:t> 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    imaju povredu ugleda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, časti i dostojanstva druge osobe;</a:t>
            </a:r>
          </a:p>
          <a:p>
            <a:pPr lvl="1">
              <a:buFont typeface="Wingdings 3"/>
              <a:buChar char="u"/>
            </a:pPr>
            <a:r>
              <a:rPr lang="vi-VN" dirty="0" smtClean="0">
                <a:solidFill>
                  <a:srgbClr val="FFFFFF"/>
                </a:solidFill>
                <a:latin typeface="Century Gothic"/>
              </a:rPr>
              <a:t>teška </a:t>
            </a:r>
            <a:r>
              <a:rPr lang="vi-VN" dirty="0">
                <a:solidFill>
                  <a:srgbClr val="FFFFFF"/>
                </a:solidFill>
                <a:latin typeface="Century Gothic"/>
              </a:rPr>
              <a:t>krađa odnosno krađa počinjena na opasan ili drzak način, obijanjem,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</a:t>
            </a:r>
          </a:p>
          <a:p>
            <a:pPr marL="400050" lvl="1" indent="0">
              <a:buNone/>
            </a:pPr>
            <a:r>
              <a:rPr lang="hr-HR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    </a:t>
            </a:r>
            <a:r>
              <a:rPr lang="vi-VN" dirty="0" smtClean="0">
                <a:solidFill>
                  <a:srgbClr val="FFFFFF"/>
                </a:solidFill>
                <a:latin typeface="Century Gothic"/>
              </a:rPr>
              <a:t>provaljivanjem ili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</a:t>
            </a:r>
            <a:r>
              <a:rPr lang="pt-BR" dirty="0" smtClean="0">
                <a:solidFill>
                  <a:srgbClr val="FFFFFF"/>
                </a:solidFill>
                <a:latin typeface="Century Gothic"/>
              </a:rPr>
              <a:t>svladavanjem </a:t>
            </a:r>
            <a:r>
              <a:rPr lang="pt-BR" dirty="0">
                <a:solidFill>
                  <a:srgbClr val="FFFFFF"/>
                </a:solidFill>
                <a:latin typeface="Century Gothic"/>
              </a:rPr>
              <a:t>prepreka da se dođe do stvari;</a:t>
            </a:r>
          </a:p>
          <a:p>
            <a:pPr lvl="1">
              <a:buFont typeface="Wingdings 3"/>
              <a:buChar char="u"/>
            </a:pPr>
            <a:r>
              <a:rPr lang="hr-HR" dirty="0" smtClean="0">
                <a:solidFill>
                  <a:srgbClr val="FFFFFF"/>
                </a:solidFill>
                <a:latin typeface="Century Gothic"/>
              </a:rPr>
              <a:t>ugrožavanje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sigurnosti učenika ili radnika škole korištenjem oružja ili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opasnih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predmeta u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prostoru škole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ili na drugome mjestu gdje se održava odgojno-obrazovni rad;</a:t>
            </a:r>
          </a:p>
          <a:p>
            <a:pPr lvl="1">
              <a:buFont typeface="Wingdings 3"/>
              <a:buChar char="u"/>
            </a:pPr>
            <a:r>
              <a:rPr lang="hr-HR" dirty="0" smtClean="0">
                <a:solidFill>
                  <a:srgbClr val="FFFFFF"/>
                </a:solidFill>
                <a:latin typeface="Century Gothic"/>
              </a:rPr>
              <a:t>nasilno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ponašanje koje je rezultiralo teškim emocionalnim ili fizičkim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posljedicama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za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drugu osobu.</a:t>
            </a:r>
          </a:p>
          <a:p>
            <a:pPr marL="0" indent="0">
              <a:buNone/>
            </a:pPr>
            <a:endParaRPr lang="hr-HR" dirty="0" smtClean="0">
              <a:solidFill>
                <a:srgbClr val="FFFFFF"/>
              </a:solidFill>
              <a:latin typeface="Century Gothic"/>
            </a:endParaRPr>
          </a:p>
          <a:p>
            <a:pPr marL="400050" lvl="1" indent="0">
              <a:buNone/>
            </a:pPr>
            <a:r>
              <a:rPr lang="hr-HR" dirty="0" smtClean="0">
                <a:solidFill>
                  <a:srgbClr val="FFFFFF"/>
                </a:solidFill>
                <a:latin typeface="Century Gothic"/>
              </a:rPr>
              <a:t>Zbog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osobito teškog neprihvatljivog ponašanja ili više od 2% nastavnih sati od </a:t>
            </a:r>
            <a:endParaRPr lang="hr-HR" dirty="0" smtClean="0">
              <a:solidFill>
                <a:srgbClr val="FFFFFF"/>
              </a:solidFill>
              <a:latin typeface="Century Gothic"/>
            </a:endParaRPr>
          </a:p>
          <a:p>
            <a:pPr marL="400050" lvl="1" indent="0">
              <a:buNone/>
            </a:pPr>
            <a:r>
              <a:rPr lang="hr-HR" dirty="0" smtClean="0">
                <a:solidFill>
                  <a:srgbClr val="FFFFFF"/>
                </a:solidFill>
                <a:latin typeface="Century Gothic"/>
              </a:rPr>
              <a:t>ukupnoga broja sati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u koje je trebao biti uključen tijekom nastavne godine </a:t>
            </a:r>
            <a:r>
              <a:rPr lang="hr-HR" i="1" dirty="0">
                <a:solidFill>
                  <a:srgbClr val="FFFF00"/>
                </a:solidFill>
                <a:latin typeface="Century Gothic,Italic"/>
              </a:rPr>
              <a:t>(više od </a:t>
            </a:r>
            <a:r>
              <a:rPr lang="hr-HR" i="1" dirty="0" smtClean="0">
                <a:solidFill>
                  <a:srgbClr val="FFFF00"/>
                </a:solidFill>
                <a:latin typeface="Century Gothic,Italic"/>
              </a:rPr>
              <a:t>30 </a:t>
            </a:r>
            <a:r>
              <a:rPr lang="hr-HR" i="1" dirty="0">
                <a:solidFill>
                  <a:srgbClr val="FFFF00"/>
                </a:solidFill>
                <a:latin typeface="Century Gothic,Italic"/>
              </a:rPr>
              <a:t>neopravdanih </a:t>
            </a:r>
            <a:r>
              <a:rPr lang="hr-HR" i="1" dirty="0" smtClean="0">
                <a:solidFill>
                  <a:srgbClr val="FFFF00"/>
                </a:solidFill>
                <a:latin typeface="Century Gothic,Italic"/>
              </a:rPr>
              <a:t>sati)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slijedi </a:t>
            </a:r>
            <a:r>
              <a:rPr lang="hr-HR" sz="2200" b="1" i="1" dirty="0" smtClean="0">
                <a:solidFill>
                  <a:srgbClr val="FFFFFF"/>
                </a:solidFill>
                <a:latin typeface="Verdana,BoldItalic"/>
              </a:rPr>
              <a:t>pedagoška mjera </a:t>
            </a:r>
            <a:r>
              <a:rPr lang="hr-HR" sz="2200" b="1" i="1" dirty="0">
                <a:solidFill>
                  <a:srgbClr val="FFFFFF"/>
                </a:solidFill>
                <a:latin typeface="Verdana,BoldItalic"/>
              </a:rPr>
              <a:t>isključenja iz srednje škole!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873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600" y="-315416"/>
            <a:ext cx="7125113" cy="1644555"/>
          </a:xfrm>
        </p:spPr>
        <p:txBody>
          <a:bodyPr/>
          <a:lstStyle/>
          <a:p>
            <a:pPr algn="ctr"/>
            <a:r>
              <a:rPr lang="hr-HR" dirty="0"/>
              <a:t>Neopravdani izostanci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764704"/>
            <a:ext cx="8964487" cy="5760639"/>
          </a:xfrm>
        </p:spPr>
        <p:txBody>
          <a:bodyPr>
            <a:normAutofit fontScale="85000" lnSpcReduction="10000"/>
          </a:bodyPr>
          <a:lstStyle/>
          <a:p>
            <a:pPr marL="400050" lvl="1" indent="0">
              <a:buNone/>
            </a:pPr>
            <a:r>
              <a:rPr lang="pl-PL" dirty="0">
                <a:solidFill>
                  <a:srgbClr val="FFFFFF"/>
                </a:solidFill>
                <a:latin typeface="Century Gothic"/>
              </a:rPr>
              <a:t>Neopravdanim izostankom smatra se izostanak za koji razredniku nije dostavljena</a:t>
            </a:r>
          </a:p>
          <a:p>
            <a:pPr marL="400050" lvl="1" indent="0">
              <a:buNone/>
            </a:pPr>
            <a:r>
              <a:rPr lang="hr-HR" b="1" dirty="0">
                <a:solidFill>
                  <a:srgbClr val="FFFFFF"/>
                </a:solidFill>
                <a:latin typeface="Century Gothic,Bold"/>
              </a:rPr>
              <a:t>liječnička ispričnica ili ispričnica nadležne institucije, koju je potpisao i roditelj</a:t>
            </a:r>
            <a:r>
              <a:rPr lang="hr-HR" b="1" dirty="0" smtClean="0">
                <a:solidFill>
                  <a:srgbClr val="FFFFFF"/>
                </a:solidFill>
                <a:latin typeface="Century Gothic,Bold"/>
              </a:rPr>
              <a:t>.</a:t>
            </a:r>
          </a:p>
          <a:p>
            <a:pPr marL="400050" lvl="1" indent="0">
              <a:buNone/>
            </a:pPr>
            <a:endParaRPr lang="hr-HR" b="1" dirty="0">
              <a:solidFill>
                <a:srgbClr val="FFFFFF"/>
              </a:solidFill>
              <a:latin typeface="Century Gothic,Bold"/>
            </a:endParaRPr>
          </a:p>
          <a:p>
            <a:pPr marL="0" indent="0">
              <a:buNone/>
            </a:pPr>
            <a:r>
              <a:rPr lang="hr-HR" sz="14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Tijekom školske godine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roditelj može osobno ili pisanim putem opravdati izostanak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svog</a:t>
            </a:r>
          </a:p>
          <a:p>
            <a:pPr marL="0" indent="0">
              <a:buNone/>
            </a:pPr>
            <a:r>
              <a:rPr lang="pl-PL" dirty="0" smtClean="0">
                <a:solidFill>
                  <a:srgbClr val="FFFFFF"/>
                </a:solidFill>
                <a:latin typeface="Century Gothic"/>
              </a:rPr>
              <a:t>     djeteta </a:t>
            </a:r>
            <a:r>
              <a:rPr lang="pl-PL" dirty="0">
                <a:solidFill>
                  <a:srgbClr val="FFFFFF"/>
                </a:solidFill>
                <a:latin typeface="Century Gothic"/>
              </a:rPr>
              <a:t>za koji nije dostavljena ispričnica u trajanju od </a:t>
            </a:r>
            <a:r>
              <a:rPr lang="pl-PL" b="1" dirty="0">
                <a:solidFill>
                  <a:srgbClr val="FFFF00"/>
                </a:solidFill>
                <a:latin typeface="Century Gothic,Bold"/>
              </a:rPr>
              <a:t>najviše tri radna dana, koji ne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rgbClr val="FFFF00"/>
                </a:solidFill>
                <a:latin typeface="Century Gothic,Bold"/>
              </a:rPr>
              <a:t>     mogu </a:t>
            </a:r>
            <a:r>
              <a:rPr lang="hr-HR" b="1" dirty="0">
                <a:solidFill>
                  <a:srgbClr val="FFFF00"/>
                </a:solidFill>
                <a:latin typeface="Century Gothic,Bold"/>
              </a:rPr>
              <a:t>biti uzastopni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.</a:t>
            </a:r>
          </a:p>
          <a:p>
            <a:pPr marL="0" indent="0">
              <a:buNone/>
            </a:pPr>
            <a:r>
              <a:rPr lang="hr-HR" sz="14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Načini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opravdavanja izostanaka učenika, rokovi za dostavu ispričnica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, kao i primjereni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    r</a:t>
            </a:r>
            <a:r>
              <a:rPr lang="vi-VN" dirty="0" smtClean="0">
                <a:solidFill>
                  <a:srgbClr val="FFFFFF"/>
                </a:solidFill>
                <a:latin typeface="Century Gothic"/>
              </a:rPr>
              <a:t>ok </a:t>
            </a:r>
            <a:r>
              <a:rPr lang="vi-VN" dirty="0">
                <a:solidFill>
                  <a:srgbClr val="FFFFFF"/>
                </a:solidFill>
                <a:latin typeface="Century Gothic"/>
              </a:rPr>
              <a:t>javljanja o razlogu izostanka uređuju se </a:t>
            </a:r>
            <a:r>
              <a:rPr lang="vi-VN" b="1" dirty="0">
                <a:solidFill>
                  <a:srgbClr val="FFFFFF"/>
                </a:solidFill>
                <a:latin typeface="Century Gothic,Bold"/>
              </a:rPr>
              <a:t>statutom škole </a:t>
            </a:r>
            <a:r>
              <a:rPr lang="vi-VN" dirty="0" smtClean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(</a:t>
            </a:r>
            <a:r>
              <a:rPr lang="vi-VN" dirty="0" smtClean="0">
                <a:solidFill>
                  <a:srgbClr val="FFFFFF"/>
                </a:solidFill>
                <a:latin typeface="Century Gothic"/>
              </a:rPr>
              <a:t>7 dana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od dana povratka na</a:t>
            </a:r>
          </a:p>
          <a:p>
            <a:pPr marL="0" indent="0">
              <a:buNone/>
            </a:pPr>
            <a:r>
              <a:rPr lang="hr-HR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hr-HR" dirty="0" smtClean="0">
                <a:solidFill>
                  <a:srgbClr val="FFFFFF"/>
                </a:solidFill>
                <a:latin typeface="Century Gothic"/>
              </a:rPr>
              <a:t>    nastavu)</a:t>
            </a:r>
            <a:r>
              <a:rPr lang="vi-VN" dirty="0" smtClean="0">
                <a:solidFill>
                  <a:srgbClr val="FFFFFF"/>
                </a:solidFill>
                <a:latin typeface="Century Gothic"/>
              </a:rPr>
              <a:t>.</a:t>
            </a:r>
            <a:endParaRPr lang="vi-VN" dirty="0">
              <a:solidFill>
                <a:srgbClr val="FFFFFF"/>
              </a:solidFill>
              <a:latin typeface="Century Gothic"/>
            </a:endParaRPr>
          </a:p>
          <a:p>
            <a:pPr marL="0" indent="0">
              <a:buNone/>
            </a:pPr>
            <a:r>
              <a:rPr lang="hr-HR" sz="1400" dirty="0" smtClean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b="1" dirty="0" smtClean="0">
                <a:solidFill>
                  <a:srgbClr val="FFFFFF"/>
                </a:solidFill>
                <a:latin typeface="Century Gothic,Bold"/>
              </a:rPr>
              <a:t>Neopravdanim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izostankom NE smatra se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izostanak s nastave za koji je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roditelj unaprijed</a:t>
            </a:r>
          </a:p>
          <a:p>
            <a:pPr marL="0" indent="0">
              <a:buNone/>
            </a:pPr>
            <a:r>
              <a:rPr lang="pl-PL" b="1" dirty="0" smtClean="0">
                <a:solidFill>
                  <a:srgbClr val="FFFFFF"/>
                </a:solidFill>
                <a:latin typeface="Century Gothic,Bold"/>
              </a:rPr>
              <a:t>      tražio </a:t>
            </a:r>
            <a:r>
              <a:rPr lang="pl-PL" b="1" dirty="0">
                <a:solidFill>
                  <a:srgbClr val="FFFFFF"/>
                </a:solidFill>
                <a:latin typeface="Century Gothic,Bold"/>
              </a:rPr>
              <a:t>i dobio odobrenje </a:t>
            </a:r>
            <a:r>
              <a:rPr lang="pl-PL" dirty="0">
                <a:solidFill>
                  <a:srgbClr val="FFFFFF"/>
                </a:solidFill>
                <a:latin typeface="Century Gothic"/>
              </a:rPr>
              <a:t>i to:</a:t>
            </a:r>
          </a:p>
          <a:p>
            <a:pPr marL="0" indent="0">
              <a:buNone/>
            </a:pPr>
            <a:r>
              <a:rPr lang="hr-HR" sz="14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– u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hitnim slučajevima usmeno od učitelja/nastavnika za izostanak s njegova sata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;</a:t>
            </a:r>
          </a:p>
          <a:p>
            <a:pPr marL="0" indent="0">
              <a:buNone/>
            </a:pPr>
            <a:r>
              <a:rPr lang="hr-HR" sz="14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hr-HR" dirty="0">
                <a:solidFill>
                  <a:srgbClr val="FFFFFF"/>
                </a:solidFill>
                <a:latin typeface="Century Gothic"/>
              </a:rPr>
              <a:t>– </a:t>
            </a:r>
            <a:r>
              <a:rPr lang="hr-HR" b="1" dirty="0">
                <a:solidFill>
                  <a:srgbClr val="FFFFFF"/>
                </a:solidFill>
                <a:latin typeface="Century Gothic,Bold"/>
              </a:rPr>
              <a:t>pisano:</a:t>
            </a:r>
          </a:p>
          <a:p>
            <a:pPr marL="400050" lvl="1" indent="0">
              <a:buNone/>
            </a:pPr>
            <a:r>
              <a:rPr lang="pl-PL" sz="1100" dirty="0" smtClean="0">
                <a:solidFill>
                  <a:srgbClr val="F6A508"/>
                </a:solidFill>
                <a:latin typeface="Wingdings 3"/>
              </a:rPr>
              <a:t> </a:t>
            </a:r>
            <a:r>
              <a:rPr lang="pl-PL" dirty="0">
                <a:solidFill>
                  <a:srgbClr val="FFFFFF"/>
                </a:solidFill>
                <a:latin typeface="Century Gothic"/>
              </a:rPr>
              <a:t>od razrednika za </a:t>
            </a:r>
            <a:r>
              <a:rPr lang="pl-PL" b="1" dirty="0">
                <a:solidFill>
                  <a:srgbClr val="FFFFFF"/>
                </a:solidFill>
                <a:latin typeface="Century Gothic,Bold"/>
              </a:rPr>
              <a:t>izostanak do 3 radna </a:t>
            </a:r>
            <a:r>
              <a:rPr lang="pl-PL" b="1" dirty="0" smtClean="0">
                <a:solidFill>
                  <a:srgbClr val="FFFFFF"/>
                </a:solidFill>
                <a:latin typeface="Century Gothic,Bold"/>
              </a:rPr>
              <a:t>dana</a:t>
            </a:r>
            <a:endParaRPr lang="pl-PL" b="1" dirty="0">
              <a:solidFill>
                <a:srgbClr val="FFFFFF"/>
              </a:solidFill>
              <a:latin typeface="Century Gothic,Bold"/>
            </a:endParaRPr>
          </a:p>
          <a:p>
            <a:pPr marL="400050" lvl="1" indent="0">
              <a:buNone/>
            </a:pPr>
            <a:r>
              <a:rPr lang="pl-PL" sz="12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pl-PL" dirty="0">
                <a:solidFill>
                  <a:srgbClr val="FFFFFF"/>
                </a:solidFill>
                <a:latin typeface="Century Gothic"/>
              </a:rPr>
              <a:t>od ravnatelja za izostanak </a:t>
            </a:r>
            <a:r>
              <a:rPr lang="pl-PL" b="1" dirty="0">
                <a:solidFill>
                  <a:srgbClr val="FFFFFF"/>
                </a:solidFill>
                <a:latin typeface="Century Gothic,Bold"/>
              </a:rPr>
              <a:t>do 7 radnih dana</a:t>
            </a:r>
          </a:p>
          <a:p>
            <a:pPr marL="400050" lvl="1" indent="0">
              <a:buNone/>
            </a:pPr>
            <a:r>
              <a:rPr lang="pl-PL" sz="1200" dirty="0">
                <a:solidFill>
                  <a:srgbClr val="F6A508"/>
                </a:solidFill>
                <a:latin typeface="Wingdings 3"/>
              </a:rPr>
              <a:t> </a:t>
            </a:r>
            <a:r>
              <a:rPr lang="pl-PL" dirty="0">
                <a:solidFill>
                  <a:srgbClr val="FFFFFF"/>
                </a:solidFill>
                <a:latin typeface="Century Gothic"/>
              </a:rPr>
              <a:t>n</a:t>
            </a:r>
            <a:r>
              <a:rPr lang="pl-PL" dirty="0" smtClean="0">
                <a:solidFill>
                  <a:srgbClr val="FFFFFF"/>
                </a:solidFill>
                <a:latin typeface="Century Gothic"/>
              </a:rPr>
              <a:t>astavničkog vijeća </a:t>
            </a:r>
            <a:r>
              <a:rPr lang="pl-PL" dirty="0">
                <a:solidFill>
                  <a:srgbClr val="FFFFFF"/>
                </a:solidFill>
                <a:latin typeface="Century Gothic"/>
              </a:rPr>
              <a:t>za izostanak </a:t>
            </a:r>
            <a:r>
              <a:rPr lang="pl-PL" b="1" dirty="0">
                <a:solidFill>
                  <a:srgbClr val="FFFFFF"/>
                </a:solidFill>
                <a:latin typeface="Century Gothic,Bold"/>
              </a:rPr>
              <a:t>do 15 radnih dana</a:t>
            </a:r>
            <a:r>
              <a:rPr lang="pl-PL" dirty="0">
                <a:solidFill>
                  <a:srgbClr val="FFFFFF"/>
                </a:solidFill>
                <a:latin typeface="Century Gothic"/>
              </a:rPr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45751610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TM02455610[[fn=Jesen]]</Template>
  <TotalTime>96</TotalTime>
  <Words>1256</Words>
  <Application>Microsoft Office PowerPoint</Application>
  <PresentationFormat>Prikaz na zaslonu (4:3)</PresentationFormat>
  <Paragraphs>120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4" baseType="lpstr">
      <vt:lpstr>Autumn</vt:lpstr>
      <vt:lpstr>Pravilnik o kriterijima za izricanje pedagoških mjera, rujan 2015.</vt:lpstr>
      <vt:lpstr>Svrha pedagoške mjere</vt:lpstr>
      <vt:lpstr>Pedagoške mjere u srednjoj školi</vt:lpstr>
      <vt:lpstr>PowerPointova prezentacija</vt:lpstr>
      <vt:lpstr>Lakša neprihvatljiva ponašanja: </vt:lpstr>
      <vt:lpstr>Teža neprihvatljiva ponašanja:</vt:lpstr>
      <vt:lpstr>Teška neprihvatljiva ponašanja:</vt:lpstr>
      <vt:lpstr>Osobito teška neprihvatljiva ponašanja:</vt:lpstr>
      <vt:lpstr>Neopravdani izostanci</vt:lpstr>
      <vt:lpstr>Izricanje pedagoške mjere</vt:lpstr>
      <vt:lpstr>    Izricanje pedagoške mjere</vt:lpstr>
      <vt:lpstr>Savjetodavni rad s učenikom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PRAVILNIK O KRITERIJIMA za izricanje pedagoških mjera, rujan 2015.</dc:title>
  <dc:creator>SANJA</dc:creator>
  <cp:lastModifiedBy>OTS</cp:lastModifiedBy>
  <cp:revision>14</cp:revision>
  <dcterms:created xsi:type="dcterms:W3CDTF">2015-12-08T11:36:56Z</dcterms:created>
  <dcterms:modified xsi:type="dcterms:W3CDTF">2015-12-11T12:31:17Z</dcterms:modified>
</cp:coreProperties>
</file>