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r-HR" smtClean="0"/>
              <a:t>Kliknite ikonu da biste dodali  sliku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1.3.2017.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800" dirty="0"/>
              <a:t>PROPISI </a:t>
            </a:r>
            <a:r>
              <a:rPr lang="hr-HR" sz="4800" dirty="0" smtClean="0"/>
              <a:t/>
            </a:r>
            <a:br>
              <a:rPr lang="hr-HR" sz="4800" dirty="0" smtClean="0"/>
            </a:br>
            <a:r>
              <a:rPr lang="hr-HR" sz="4800" dirty="0" smtClean="0"/>
              <a:t>KOJI </a:t>
            </a:r>
            <a:r>
              <a:rPr lang="hr-HR" sz="4800" dirty="0"/>
              <a:t>REGULIRAJU ZAŠTITU DJECE 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r-HR" dirty="0" smtClean="0"/>
              <a:t>-upute nastavnicima</a:t>
            </a:r>
          </a:p>
          <a:p>
            <a:pPr algn="r"/>
            <a:r>
              <a:rPr lang="hr-HR" dirty="0" smtClean="0"/>
              <a:t>-NASTAVNIČKO VIJEĆE 1.3.2017.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737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PROPISI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000" dirty="0"/>
              <a:t>Konvencija o pravima djeteta (rezolucija br. 44/25)   </a:t>
            </a:r>
          </a:p>
          <a:p>
            <a:r>
              <a:rPr lang="vi-VN" sz="2000" dirty="0"/>
              <a:t>Zakon o odgoju i obrazovanju u osnovnoj i srednjoj školi , NN 152/14   </a:t>
            </a:r>
          </a:p>
          <a:p>
            <a:r>
              <a:rPr lang="vi-VN" sz="2000" dirty="0"/>
              <a:t>Pravilnik o postupku utvrđivanja psihofizičkog stanja djeteta, učenika te sastavu stručnih povjerenstava, NN 67/14    </a:t>
            </a:r>
          </a:p>
          <a:p>
            <a:r>
              <a:rPr lang="vi-VN" sz="2000" dirty="0"/>
              <a:t>Pravilnik o osnovnoškolskom i srednjoškolskom odgoju i obrazovanju učenika s teškoćama u razvoju, NN 24/15    </a:t>
            </a:r>
          </a:p>
          <a:p>
            <a:r>
              <a:rPr lang="vi-VN" sz="2000" dirty="0"/>
              <a:t>Pravilnik o načinu postupanja  odgojno-obrazovnih radnika školskih ustanova  u poduzimanju mjera zaštite prava učenika te prijave svakog kršenja tih prava nadležnim tijelima, NN 132/13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51805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 smtClean="0"/>
              <a:t>PROTOKOLI</a:t>
            </a:r>
            <a:endParaRPr lang="hr-HR" sz="4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 dirty="0"/>
              <a:t>Protokol o postupanju u slučaju nasilja među djecom  </a:t>
            </a:r>
          </a:p>
          <a:p>
            <a:r>
              <a:rPr lang="vi-VN" sz="2400" dirty="0" smtClean="0"/>
              <a:t>Protokol </a:t>
            </a:r>
            <a:r>
              <a:rPr lang="vi-VN" sz="2400" dirty="0"/>
              <a:t>o postupanju u slučaju nasilja u obitelji   </a:t>
            </a:r>
          </a:p>
          <a:p>
            <a:r>
              <a:rPr lang="vi-VN" sz="2400" dirty="0" smtClean="0"/>
              <a:t>Protokol </a:t>
            </a:r>
            <a:r>
              <a:rPr lang="vi-VN" sz="2400" dirty="0"/>
              <a:t>o postupanju u slučaju seksualnog nasilja </a:t>
            </a:r>
            <a:endParaRPr lang="hr-HR" sz="2400" dirty="0" smtClean="0"/>
          </a:p>
          <a:p>
            <a:r>
              <a:rPr lang="hr-HR" sz="2400" dirty="0"/>
              <a:t>Protokol </a:t>
            </a:r>
            <a:r>
              <a:rPr lang="hr-HR" sz="2400" dirty="0"/>
              <a:t>o postupanju u slučaju zlostavljanja i zanemarivanja djece </a:t>
            </a:r>
          </a:p>
        </p:txBody>
      </p:sp>
    </p:spTree>
    <p:extLst>
      <p:ext uri="{BB962C8B-B14F-4D97-AF65-F5344CB8AC3E}">
        <p14:creationId xmlns:p14="http://schemas.microsoft.com/office/powerpoint/2010/main" val="292494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 STATUTA…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2600" dirty="0"/>
              <a:t>Članak </a:t>
            </a:r>
            <a:r>
              <a:rPr lang="hr-HR" sz="2600" dirty="0" smtClean="0"/>
              <a:t>107. </a:t>
            </a:r>
          </a:p>
          <a:p>
            <a:pPr marL="0" indent="0" algn="ctr">
              <a:buNone/>
            </a:pPr>
            <a:r>
              <a:rPr lang="pt-BR" u="sng" dirty="0" smtClean="0"/>
              <a:t>O b v e z a </a:t>
            </a:r>
            <a:r>
              <a:rPr lang="hr-HR" u="sng" dirty="0" smtClean="0"/>
              <a:t> </a:t>
            </a:r>
            <a:r>
              <a:rPr lang="pt-BR" u="sng" dirty="0" smtClean="0"/>
              <a:t>z a š t i t e </a:t>
            </a:r>
            <a:r>
              <a:rPr lang="hr-HR" u="sng" dirty="0" smtClean="0"/>
              <a:t> </a:t>
            </a:r>
            <a:r>
              <a:rPr lang="pt-BR" u="sng" dirty="0" smtClean="0"/>
              <a:t>p r a v a </a:t>
            </a:r>
            <a:r>
              <a:rPr lang="hr-HR" u="sng" dirty="0" smtClean="0"/>
              <a:t> </a:t>
            </a:r>
            <a:r>
              <a:rPr lang="pt-BR" u="sng" dirty="0" smtClean="0"/>
              <a:t>u č e n i k a</a:t>
            </a:r>
            <a:endParaRPr lang="hr-HR" u="sng" dirty="0" smtClean="0"/>
          </a:p>
          <a:p>
            <a:pPr marL="0" indent="0">
              <a:buNone/>
            </a:pPr>
            <a:r>
              <a:rPr lang="hr-HR" dirty="0" smtClean="0"/>
              <a:t>Učitelji</a:t>
            </a:r>
            <a:r>
              <a:rPr lang="hr-HR" dirty="0"/>
              <a:t>, </a:t>
            </a:r>
            <a:r>
              <a:rPr lang="hr-HR" dirty="0" smtClean="0"/>
              <a:t>nastavnici</a:t>
            </a:r>
            <a:r>
              <a:rPr lang="hr-HR" dirty="0"/>
              <a:t>, stručni suradnici i ostali radnici u školskim ustanovama dužni su </a:t>
            </a:r>
            <a:r>
              <a:rPr lang="hr-HR" dirty="0" smtClean="0"/>
              <a:t>poduzimati mjere </a:t>
            </a:r>
            <a:r>
              <a:rPr lang="hr-HR" dirty="0"/>
              <a:t>zaštite prava učenika te o svakom kršenju tih prava , posebice o oblicima tjelesnog </a:t>
            </a:r>
            <a:r>
              <a:rPr lang="hr-HR" dirty="0" smtClean="0"/>
              <a:t>ili </a:t>
            </a:r>
            <a:r>
              <a:rPr lang="hr-HR" dirty="0"/>
              <a:t>duševnog </a:t>
            </a:r>
            <a:r>
              <a:rPr lang="hr-HR" dirty="0" smtClean="0"/>
              <a:t>nasilja</a:t>
            </a:r>
            <a:r>
              <a:rPr lang="hr-HR" dirty="0"/>
              <a:t>,  spolne  zloporabe,  zanemarivanja  ili  nehajnog  </a:t>
            </a:r>
            <a:r>
              <a:rPr lang="hr-HR" dirty="0" smtClean="0"/>
              <a:t>postupanja,zlostavljanja  </a:t>
            </a:r>
            <a:r>
              <a:rPr lang="hr-HR" dirty="0"/>
              <a:t>ili  izrabljivanja </a:t>
            </a:r>
            <a:r>
              <a:rPr lang="hr-HR" dirty="0" smtClean="0"/>
              <a:t>učenika</a:t>
            </a:r>
            <a:r>
              <a:rPr lang="hr-HR" dirty="0"/>
              <a:t>, odmah izvijestiti ravnatelja školske ustanove koji je to dužan javiti tijelu socijalne skrbi, </a:t>
            </a:r>
            <a:r>
              <a:rPr lang="hr-HR" dirty="0" smtClean="0"/>
              <a:t>odnosno </a:t>
            </a:r>
            <a:r>
              <a:rPr lang="hr-HR" dirty="0"/>
              <a:t>drugom nadležnom tijelu.</a:t>
            </a:r>
          </a:p>
          <a:p>
            <a:pPr marL="0" indent="0">
              <a:buNone/>
            </a:pPr>
            <a:r>
              <a:rPr lang="hr-HR" dirty="0" smtClean="0"/>
              <a:t>Način </a:t>
            </a:r>
            <a:r>
              <a:rPr lang="hr-HR" dirty="0"/>
              <a:t>postupanja u poduzimanju mjera zaštite prava učenika te prijave kršenja tih </a:t>
            </a:r>
            <a:r>
              <a:rPr lang="hr-HR" dirty="0" smtClean="0"/>
              <a:t>prava nadležnim tijelima</a:t>
            </a:r>
            <a:r>
              <a:rPr lang="hr-HR" dirty="0"/>
              <a:t>, propisuje ministar.</a:t>
            </a:r>
          </a:p>
        </p:txBody>
      </p:sp>
    </p:spTree>
    <p:extLst>
      <p:ext uri="{BB962C8B-B14F-4D97-AF65-F5344CB8AC3E}">
        <p14:creationId xmlns:p14="http://schemas.microsoft.com/office/powerpoint/2010/main" val="71604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prstClr val="black">
                    <a:lumMod val="75000"/>
                    <a:lumOff val="25000"/>
                  </a:prstClr>
                </a:solidFill>
              </a:rPr>
              <a:t>IZ STATUTA…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ctr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hr-HR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Članak </a:t>
            </a:r>
            <a:r>
              <a:rPr lang="hr-HR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185. </a:t>
            </a:r>
            <a:endParaRPr lang="hr-HR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buNone/>
            </a:pPr>
            <a:r>
              <a:rPr lang="pt-BR" u="sng" dirty="0"/>
              <a:t>PRAVA I OBVEZE </a:t>
            </a:r>
            <a:r>
              <a:rPr lang="pt-BR" u="sng" dirty="0"/>
              <a:t>NASTAVNIKA</a:t>
            </a:r>
            <a:endParaRPr lang="hr-HR" u="sng" dirty="0"/>
          </a:p>
          <a:p>
            <a:pPr marL="0" indent="0">
              <a:buNone/>
            </a:pPr>
            <a:r>
              <a:rPr lang="vi-VN" dirty="0">
                <a:latin typeface="Arial"/>
              </a:rPr>
              <a:t>Nastavnici Škole dužni su surađivati s tijelima socijalne skrbi i drugim nadležnim tijelima u </a:t>
            </a:r>
            <a:r>
              <a:rPr lang="vi-VN" dirty="0" smtClean="0">
                <a:latin typeface="Arial"/>
              </a:rPr>
              <a:t>cilju </a:t>
            </a:r>
            <a:r>
              <a:rPr lang="vi-VN" dirty="0">
                <a:latin typeface="Arial"/>
              </a:rPr>
              <a:t>zaštite prava </a:t>
            </a:r>
            <a:r>
              <a:rPr lang="vi-VN" dirty="0" smtClean="0">
                <a:latin typeface="Arial"/>
              </a:rPr>
              <a:t>djeteta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odnosno </a:t>
            </a:r>
            <a:r>
              <a:rPr lang="vi-VN" dirty="0">
                <a:latin typeface="Arial"/>
              </a:rPr>
              <a:t>prijaviti svako kršenje tih prava. Naročito treba prijaviti svaku 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sumnju </a:t>
            </a:r>
            <a:r>
              <a:rPr lang="vi-VN" dirty="0">
                <a:latin typeface="Arial"/>
              </a:rPr>
              <a:t>na tjelesno ili duševno nasilje, spolnu zlouporabu, zanemarivanje ili nehajno postupanje, </a:t>
            </a:r>
            <a:r>
              <a:rPr lang="vi-VN" dirty="0" smtClean="0">
                <a:latin typeface="Arial"/>
              </a:rPr>
              <a:t>zlostavljanje </a:t>
            </a:r>
            <a:r>
              <a:rPr lang="vi-VN" dirty="0">
                <a:latin typeface="Arial"/>
              </a:rPr>
              <a:t>ili izrabljivanje učenika.</a:t>
            </a:r>
          </a:p>
          <a:p>
            <a:pPr marL="0" indent="0">
              <a:buNone/>
            </a:pPr>
            <a:r>
              <a:rPr lang="vi-VN" dirty="0">
                <a:latin typeface="Arial"/>
              </a:rPr>
              <a:t>Nastavnici imaju pravo i dužnost 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na cjeloživotno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obrazovanje </a:t>
            </a:r>
            <a:r>
              <a:rPr lang="vi-VN" dirty="0">
                <a:latin typeface="Arial"/>
              </a:rPr>
              <a:t>što, između ostalog, </a:t>
            </a:r>
            <a:r>
              <a:rPr lang="vi-VN" dirty="0" smtClean="0">
                <a:latin typeface="Arial"/>
              </a:rPr>
              <a:t>uključuje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i neprekidno </a:t>
            </a:r>
            <a:r>
              <a:rPr lang="vi-VN" dirty="0">
                <a:latin typeface="Arial"/>
              </a:rPr>
              <a:t>se pedagoški i stručno usavršavati, pratiti znanstvena postignuća i </a:t>
            </a:r>
            <a:r>
              <a:rPr lang="vi-VN" dirty="0" smtClean="0">
                <a:latin typeface="Arial"/>
              </a:rPr>
              <a:t>unaprijeđivati pedagošku praksu, samostalno</a:t>
            </a:r>
            <a:r>
              <a:rPr lang="vi-VN" dirty="0">
                <a:latin typeface="Arial"/>
              </a:rPr>
              <a:t>, a posebno u sustavu plana i programa usavršavanja, koje je izradilo ili </a:t>
            </a:r>
            <a:r>
              <a:rPr lang="vi-VN" dirty="0" smtClean="0">
                <a:latin typeface="Arial"/>
              </a:rPr>
              <a:t>odobrilo</a:t>
            </a:r>
            <a:r>
              <a:rPr lang="hr-HR" dirty="0" smtClean="0">
                <a:latin typeface="Arial"/>
              </a:rPr>
              <a:t> </a:t>
            </a:r>
            <a:r>
              <a:rPr lang="vi-VN" dirty="0" smtClean="0">
                <a:latin typeface="Arial"/>
              </a:rPr>
              <a:t>nadležno </a:t>
            </a:r>
            <a:r>
              <a:rPr lang="vi-VN" dirty="0">
                <a:latin typeface="Arial"/>
              </a:rPr>
              <a:t>ministarstvo i njegove </a:t>
            </a:r>
            <a:r>
              <a:rPr lang="vi-VN" dirty="0" smtClean="0">
                <a:latin typeface="Arial"/>
              </a:rPr>
              <a:t>agencije.</a:t>
            </a:r>
            <a:endParaRPr lang="vi-VN" dirty="0">
              <a:latin typeface="Arial"/>
            </a:endParaRPr>
          </a:p>
          <a:p>
            <a:pPr marL="0" indent="0">
              <a:buNone/>
            </a:pPr>
            <a:r>
              <a:rPr lang="vi-VN" dirty="0">
                <a:latin typeface="Arial"/>
              </a:rPr>
              <a:t>Načine i postupke stručnog osposobljavanja i usavršavanja propisuje ministar.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1341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 STATUTA…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hr-HR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Članak </a:t>
            </a:r>
            <a:r>
              <a:rPr lang="hr-HR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229. </a:t>
            </a:r>
            <a:endParaRPr lang="hr-HR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ctr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pt-BR" sz="17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ZAŠTITA </a:t>
            </a:r>
            <a:r>
              <a:rPr lang="pt-BR" sz="17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TAJNOSTI </a:t>
            </a:r>
            <a:r>
              <a:rPr lang="hr-HR" sz="17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pt-BR" sz="17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PODATAKA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Profesionalnom </a:t>
            </a:r>
            <a:r>
              <a:rPr lang="hr-HR" dirty="0"/>
              <a:t>se tajnom smatra sve što nastavnici i drugi radnici Škole saznaju o učenicima i </a:t>
            </a:r>
          </a:p>
          <a:p>
            <a:pPr marL="0" indent="0">
              <a:buNone/>
            </a:pPr>
            <a:r>
              <a:rPr lang="hr-HR" dirty="0" smtClean="0"/>
              <a:t>njihovim </a:t>
            </a:r>
            <a:r>
              <a:rPr lang="hr-HR" dirty="0"/>
              <a:t>roditeljima, te čije bi donošenje u javnost moglo nanijeti štetu učenicima i roditeljima.</a:t>
            </a:r>
          </a:p>
          <a:p>
            <a:pPr marL="0" indent="0">
              <a:buNone/>
            </a:pPr>
            <a:r>
              <a:rPr lang="hr-HR" dirty="0"/>
              <a:t>Obveza čuvanja poslovne tajne ne odnosi se na davanje podataka pravosudnim i upravnim </a:t>
            </a:r>
            <a:r>
              <a:rPr lang="hr-HR" dirty="0" smtClean="0"/>
              <a:t>tijelima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464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 smtClean="0"/>
              <a:t>VAŽNO!</a:t>
            </a:r>
            <a:endParaRPr lang="hr-HR" sz="4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• </a:t>
            </a:r>
            <a:r>
              <a:rPr lang="hr-HR" sz="2400" dirty="0" smtClean="0"/>
              <a:t>Usmjereni </a:t>
            </a:r>
            <a:r>
              <a:rPr lang="hr-HR" sz="2400" dirty="0"/>
              <a:t>su prema zaštiti djece i mladih. </a:t>
            </a: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• </a:t>
            </a:r>
            <a:r>
              <a:rPr lang="hr-HR" sz="2400" dirty="0"/>
              <a:t>Propisuju obaveze pojedinih ustanova. </a:t>
            </a: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• </a:t>
            </a:r>
            <a:r>
              <a:rPr lang="hr-HR" sz="2400" dirty="0"/>
              <a:t>Jasno opisuju postupanje pojedinih ustanova. </a:t>
            </a: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• </a:t>
            </a:r>
            <a:r>
              <a:rPr lang="hr-HR" sz="2400" dirty="0"/>
              <a:t>Svatko je obavezan djelovati. </a:t>
            </a: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• </a:t>
            </a:r>
            <a:r>
              <a:rPr lang="hr-HR" sz="2400" dirty="0"/>
              <a:t>POVJERLJIVOST!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216989783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TM02455596[[fn=Proljeće]]</Template>
  <TotalTime>10</TotalTime>
  <Words>446</Words>
  <Application>Microsoft Office PowerPoint</Application>
  <PresentationFormat>Prikaz na zaslonu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Spring</vt:lpstr>
      <vt:lpstr>PROPISI  KOJI REGULIRAJU ZAŠTITU DJECE </vt:lpstr>
      <vt:lpstr>PROPISI</vt:lpstr>
      <vt:lpstr>PROTOKOLI</vt:lpstr>
      <vt:lpstr>IZ STATUTA…</vt:lpstr>
      <vt:lpstr>IZ STATUTA…</vt:lpstr>
      <vt:lpstr>IZ STATUTA…</vt:lpstr>
      <vt:lpstr>VAŽNO!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PROPISI  KOJI REGULIRAJU ZAŠTITU DJECE</dc:title>
  <dc:creator>SANJA</dc:creator>
  <cp:lastModifiedBy>OTS</cp:lastModifiedBy>
  <cp:revision>3</cp:revision>
  <dcterms:created xsi:type="dcterms:W3CDTF">2017-03-01T08:48:09Z</dcterms:created>
  <dcterms:modified xsi:type="dcterms:W3CDTF">2017-03-01T09:08:28Z</dcterms:modified>
</cp:coreProperties>
</file>