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560966-BB1F-44F2-82C2-B961763F0370}" type="datetimeFigureOut">
              <a:rPr lang="sr-Latn-CS" smtClean="0"/>
              <a:pPr/>
              <a:t>17.4.2015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3B2556-F3FE-47DD-9D46-844A27E0EE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914400" y="428604"/>
            <a:ext cx="7772400" cy="357190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858180" cy="435771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OBRTNA TEHNIČKA ŠKOLA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Od secesijske gradnje na periferiji do modernog zdanja u centru grada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laven\Google disk\MARIJANA SVE\PSIHO DODATNO\DAN ŠKOLE\fotgrafije gradnje škole\smanjene slike izgradnje skole\Image0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071546"/>
            <a:ext cx="6096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laven\Google disk\MARIJANA SVE\PSIHO DODATNO\DAN ŠKOLE\fotgrafije gradnje škole\smanjene slike izgradnje skole\Image0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214422"/>
            <a:ext cx="6096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laven\Google disk\MARIJANA SVE\PSIHO DODATNO\DAN ŠKOLE\fotgrafije gradnje škole\smanjene slike izgradnje skole\Image0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071546"/>
            <a:ext cx="6096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laven\Google disk\MARIJANA SVE\PSIHO DODATNO\DAN ŠKOLE\fotgrafije gradnje škole\smanjene slike izgradnje skole\Image0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071546"/>
            <a:ext cx="6096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laven\Google disk\MARIJANA SVE\PSIHO DODATNO\DAN ŠKOLE\fotgrafije gradnje škole\smanjene slike izgradnje skole\Image0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071546"/>
            <a:ext cx="6096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slaven\Google disk\MARIJANA SVE\PSIHO DODATNO\DAN ŠKOLE\fotgrafije gradnje škole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999" y="1524000"/>
            <a:ext cx="6096001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OBRTNA TEHNIČKA ŠKOLA</a:t>
            </a:r>
            <a:br>
              <a:rPr lang="hr-HR" dirty="0" smtClean="0"/>
            </a:br>
            <a:r>
              <a:rPr lang="hr-HR" dirty="0" err="1" smtClean="0"/>
              <a:t>Plančićeva</a:t>
            </a:r>
            <a:r>
              <a:rPr lang="hr-HR" dirty="0" smtClean="0"/>
              <a:t> 1, Split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/>
          <a:lstStyle/>
          <a:p>
            <a:pPr algn="ctr">
              <a:buNone/>
            </a:pPr>
            <a:r>
              <a:rPr lang="hr-HR" sz="4000" dirty="0" smtClean="0"/>
              <a:t>Hvala na pažnji.</a:t>
            </a:r>
          </a:p>
          <a:p>
            <a:pPr>
              <a:buNone/>
            </a:pPr>
            <a:endParaRPr lang="hr-HR" sz="4000" dirty="0" smtClean="0"/>
          </a:p>
          <a:p>
            <a:pPr algn="ctr">
              <a:buNone/>
            </a:pPr>
            <a:r>
              <a:rPr lang="hr-HR" sz="4000" dirty="0" smtClean="0"/>
              <a:t>Svim učenicima želimo ugodan nastavak današnjeg dana.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r">
              <a:buNone/>
            </a:pPr>
            <a:r>
              <a:rPr lang="hr-HR" dirty="0" smtClean="0"/>
              <a:t>Ravnatelj Renato Žuvela, </a:t>
            </a:r>
            <a:r>
              <a:rPr lang="hr-HR" dirty="0" err="1" smtClean="0"/>
              <a:t>dipl.ing</a:t>
            </a:r>
            <a:r>
              <a:rPr lang="hr-HR" dirty="0" smtClean="0"/>
              <a:t>. i djelatnici OTŠ.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Sve je započelo davne 1904. kada je u Zrinsko</a:t>
            </a:r>
          </a:p>
          <a:p>
            <a:pPr algn="ctr">
              <a:buNone/>
            </a:pPr>
            <a:r>
              <a:rPr lang="hr-HR" dirty="0" err="1" smtClean="0"/>
              <a:t>frankopanskoj</a:t>
            </a:r>
            <a:r>
              <a:rPr lang="hr-HR" dirty="0" smtClean="0"/>
              <a:t> ulici, na dalekoj periferiji težačkog</a:t>
            </a:r>
          </a:p>
          <a:p>
            <a:pPr algn="ctr">
              <a:buNone/>
            </a:pPr>
            <a:r>
              <a:rPr lang="hr-HR" dirty="0" smtClean="0"/>
              <a:t>gradića, među vinogradima i maslinicima</a:t>
            </a:r>
          </a:p>
          <a:p>
            <a:pPr algn="ctr">
              <a:buNone/>
            </a:pPr>
            <a:r>
              <a:rPr lang="hr-HR" dirty="0" smtClean="0"/>
              <a:t>sagrađena ustanova Poljodjeljske škole.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857496"/>
            <a:ext cx="59046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 smtClean="0"/>
              <a:t>Osim još dvije gimnazije tada u Splitu nije bilo drugih srednjih škola iako je obrtništvo u tom malom gradiću i Dalmaciji već imalo dugu tradiciju.</a:t>
            </a:r>
          </a:p>
          <a:p>
            <a:pPr marL="0" indent="0" algn="just">
              <a:buNone/>
            </a:pPr>
            <a:r>
              <a:rPr lang="hr-HR" sz="2400" dirty="0" smtClean="0"/>
              <a:t>  </a:t>
            </a:r>
          </a:p>
          <a:p>
            <a:pPr marL="0" indent="0" algn="just">
              <a:buNone/>
            </a:pPr>
            <a:r>
              <a:rPr lang="hr-HR" sz="2400" dirty="0" smtClean="0"/>
              <a:t>Zato je 1907.g osnovana Obrtnička strukovna škola koja je radila u nekim neprikladnim prostorima u </a:t>
            </a:r>
            <a:r>
              <a:rPr lang="hr-HR" sz="2400" dirty="0" err="1" smtClean="0"/>
              <a:t>Končarevoj</a:t>
            </a:r>
            <a:r>
              <a:rPr lang="hr-HR" sz="2400" dirty="0" smtClean="0"/>
              <a:t> ulici i ulici Lole Ribara.</a:t>
            </a:r>
          </a:p>
          <a:p>
            <a:pPr marL="0" indent="0" algn="just">
              <a:buNone/>
            </a:pPr>
            <a:endParaRPr lang="hr-HR" sz="2400" dirty="0" smtClean="0"/>
          </a:p>
          <a:p>
            <a:pPr marL="0" indent="0" algn="just">
              <a:buNone/>
            </a:pPr>
            <a:r>
              <a:rPr lang="hr-HR" sz="2400" dirty="0" smtClean="0"/>
              <a:t>Kasnije su se iz nje razvile dvije obrtničke škole (muška i ženska) koje su se 1919. g uselile u skoro praznu zgradu na Zrinsko </a:t>
            </a:r>
            <a:r>
              <a:rPr lang="hr-HR" sz="2400" dirty="0" err="1" smtClean="0"/>
              <a:t>frankopanskoj</a:t>
            </a:r>
            <a:r>
              <a:rPr lang="hr-HR" sz="2400" dirty="0" smtClean="0"/>
              <a:t> ulici. Muška je krenula s programima stolarstva, </a:t>
            </a:r>
            <a:r>
              <a:rPr lang="hr-HR" sz="2400" dirty="0" err="1" smtClean="0"/>
              <a:t>kovinarstva</a:t>
            </a:r>
            <a:r>
              <a:rPr lang="hr-HR" sz="2400" dirty="0" smtClean="0"/>
              <a:t> te s risanjem i modeliranjem, a godišnje je upisivala i preko 1000 učenika.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82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 smtClean="0"/>
              <a:t>Slijedom općih društvenih i političkih događanja provodi se akcija udruživanja srednjih škola pa tako 1968. u zgradi na uglu u Zrinsko </a:t>
            </a:r>
            <a:r>
              <a:rPr lang="hr-HR" sz="2400" dirty="0" err="1" smtClean="0"/>
              <a:t>frankopanskoj</a:t>
            </a:r>
            <a:r>
              <a:rPr lang="hr-HR" sz="2400" dirty="0" smtClean="0"/>
              <a:t> ulici počinje djelovati Tehnički školski centar koji je udružio 4 srednje škole u jedinstvenu organizaciju.</a:t>
            </a:r>
          </a:p>
          <a:p>
            <a:pPr marL="0" indent="0" algn="just">
              <a:buNone/>
            </a:pPr>
            <a:endParaRPr lang="hr-HR" sz="2400" dirty="0" smtClean="0"/>
          </a:p>
          <a:p>
            <a:pPr marL="0" indent="0" algn="just">
              <a:buNone/>
            </a:pPr>
            <a:r>
              <a:rPr lang="hr-HR" sz="2400" dirty="0" smtClean="0"/>
              <a:t>Nakon 24 godine djelovanja, 1992., TŠC se reorganizira te se osnivaju 4 nove srednje škole, među njima i naša Obrtna tehnička škola (Obrtničko-strojarska-drvoprerađivačka škola kako se zvala na samom početku). Na čelu joj je bio ravnatelj Renato Žuvela, a adresa Zrinsko </a:t>
            </a:r>
            <a:r>
              <a:rPr lang="hr-HR" sz="2400" dirty="0" err="1" smtClean="0"/>
              <a:t>frankopanska</a:t>
            </a:r>
            <a:r>
              <a:rPr lang="hr-HR" sz="2400" dirty="0" smtClean="0"/>
              <a:t> ulica.</a:t>
            </a:r>
          </a:p>
          <a:p>
            <a:pPr marL="0" indent="0" algn="just">
              <a:buNone/>
            </a:pPr>
            <a:r>
              <a:rPr lang="hr-HR" sz="2400" dirty="0" smtClean="0"/>
              <a:t>(U istoj zgradi ostale su i Tehnička i Elektrotehnička škola, a Industrijska je odmah promijenila lokaciju).</a:t>
            </a:r>
            <a:endParaRPr lang="hr-HR" sz="24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9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aven\Google disk\MARIJANA SVE\PSIHO DODATNO\DAN ŠKOLE\fotgrafije gradnje škole\smanjene slike izgradnje skole\Image0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00990" cy="42148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686700" cy="357190"/>
          </a:xfrm>
        </p:spPr>
        <p:txBody>
          <a:bodyPr>
            <a:normAutofit fontScale="90000"/>
          </a:bodyPr>
          <a:lstStyle/>
          <a:p>
            <a:pPr algn="l"/>
            <a:r>
              <a:rPr lang="hr-HR" sz="2000" dirty="0" smtClean="0"/>
              <a:t>Pogled na učionice Obrtne tehničke škole.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laven\Google disk\MARIJANA SVE\PSIHO DODATNO\DAN ŠKOLE\fotgrafije gradnje škole\smanjene slike izgradnje skole\Image0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643602" cy="5500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6943716" cy="357190"/>
          </a:xfrm>
        </p:spPr>
        <p:txBody>
          <a:bodyPr>
            <a:normAutofit fontScale="90000"/>
          </a:bodyPr>
          <a:lstStyle/>
          <a:p>
            <a:pPr algn="l"/>
            <a:r>
              <a:rPr lang="hr-HR" sz="2000" dirty="0" smtClean="0"/>
              <a:t>Ulaz u Obrtno tehničku školu.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laven\Google disk\MARIJANA SVE\PSIHO DODATNO\DAN ŠKOLE\fotgrafije gradnje škole\stara skola-skenirano\slika4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4765530" cy="61436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ven\Google disk\MARIJANA SVE\PSIHO DODATNO\DAN ŠKOLE\fotgrafije gradnje škole\stara skola-skenirano\sli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366846" cy="386748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027" name="Picture 3" descr="C:\Users\slaven\Google disk\MARIJANA SVE\PSIHO DODATNO\DAN ŠKOLE\fotgrafije gradnje škole\stara skola-skenirano\slika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5559425" cy="6337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7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hr-HR" sz="2400" dirty="0" smtClean="0"/>
              <a:t>Uvjeti rada nisu bili najpovoljniji ni za učenike ni za djelatnike pa</a:t>
            </a:r>
          </a:p>
          <a:p>
            <a:pPr algn="just">
              <a:buNone/>
            </a:pPr>
            <a:r>
              <a:rPr lang="hr-HR" sz="2400" dirty="0" smtClean="0"/>
              <a:t>je uskoro započelo odbrojavanje do izgradnje nove školske</a:t>
            </a:r>
          </a:p>
          <a:p>
            <a:pPr algn="just">
              <a:buNone/>
            </a:pPr>
            <a:r>
              <a:rPr lang="hr-HR" sz="2400" dirty="0" smtClean="0"/>
              <a:t>zgrade u neposrednoj blizini. S velikim nestrpljenjem Obrtna</a:t>
            </a:r>
          </a:p>
          <a:p>
            <a:pPr algn="just">
              <a:buNone/>
            </a:pPr>
            <a:r>
              <a:rPr lang="hr-HR" sz="2400" dirty="0" smtClean="0"/>
              <a:t>tehnička škola konačno je dočekala 4.2.2013. i službeno</a:t>
            </a:r>
          </a:p>
          <a:p>
            <a:pPr algn="just">
              <a:buNone/>
            </a:pPr>
            <a:r>
              <a:rPr lang="hr-HR" sz="2400" dirty="0" smtClean="0"/>
              <a:t>preseljenje u novo izgrađene, suvremene i struci dostojne</a:t>
            </a:r>
          </a:p>
          <a:p>
            <a:pPr algn="just">
              <a:buNone/>
            </a:pPr>
            <a:r>
              <a:rPr lang="hr-HR" sz="2400" dirty="0" smtClean="0"/>
              <a:t>prostore. </a:t>
            </a:r>
          </a:p>
          <a:p>
            <a:pPr algn="just">
              <a:buNone/>
            </a:pPr>
            <a:endParaRPr lang="hr-HR" sz="2400" dirty="0" smtClean="0"/>
          </a:p>
          <a:p>
            <a:pPr algn="just">
              <a:buNone/>
            </a:pPr>
            <a:r>
              <a:rPr lang="hr-HR" sz="2400" dirty="0" smtClean="0"/>
              <a:t>Mogli bi reći da je u ovom trenutku, nakratko, zaključen dinamičan</a:t>
            </a:r>
          </a:p>
          <a:p>
            <a:pPr algn="just">
              <a:buNone/>
            </a:pPr>
            <a:r>
              <a:rPr lang="hr-HR" sz="2400" dirty="0" smtClean="0"/>
              <a:t>razvoj definiranja škole i njenih prostora. Na pragu su nam nove</a:t>
            </a:r>
          </a:p>
          <a:p>
            <a:pPr algn="just">
              <a:buNone/>
            </a:pPr>
            <a:r>
              <a:rPr lang="hr-HR" sz="2400" dirty="0" smtClean="0"/>
              <a:t>promjene, ali o njima nekom drugom prilikom u skoroj</a:t>
            </a:r>
          </a:p>
          <a:p>
            <a:pPr algn="just">
              <a:buNone/>
            </a:pPr>
            <a:r>
              <a:rPr lang="hr-HR" sz="2400" dirty="0" smtClean="0"/>
              <a:t>budućnosti. </a:t>
            </a:r>
          </a:p>
          <a:p>
            <a:pPr algn="just">
              <a:buNone/>
            </a:pPr>
            <a:endParaRPr lang="hr-HR" sz="2400" dirty="0" smtClean="0"/>
          </a:p>
          <a:p>
            <a:pPr algn="just">
              <a:buNone/>
            </a:pPr>
            <a:r>
              <a:rPr lang="hr-HR" sz="2400" dirty="0" smtClean="0"/>
              <a:t>Za kraj pogledajmo nekoliko fotografija koje svjedoče izgradnji</a:t>
            </a:r>
          </a:p>
          <a:p>
            <a:pPr algn="just">
              <a:buNone/>
            </a:pPr>
            <a:r>
              <a:rPr lang="hr-HR" sz="2400" dirty="0" smtClean="0"/>
              <a:t>nove školske zgrade Obrtne tehničke škole, </a:t>
            </a:r>
            <a:r>
              <a:rPr lang="hr-HR" sz="2400" dirty="0" err="1" smtClean="0"/>
              <a:t>Plančićeva</a:t>
            </a:r>
            <a:r>
              <a:rPr lang="hr-HR" sz="2400" dirty="0" smtClean="0"/>
              <a:t> 1, Split. </a:t>
            </a:r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</TotalTime>
  <Words>385</Words>
  <Application>Microsoft Office PowerPoint</Application>
  <PresentationFormat>Prikaz na zaslonu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Paper</vt:lpstr>
      <vt:lpstr>OBRTNA TEHNIČKA ŠKOLA  Od secesijske gradnje na periferiji do modernog zdanja u centru grada</vt:lpstr>
      <vt:lpstr>PowerPointova prezentacija</vt:lpstr>
      <vt:lpstr>PowerPointova prezentacija</vt:lpstr>
      <vt:lpstr>PowerPointova prezentacija</vt:lpstr>
      <vt:lpstr>Pogled na učionice Obrtne tehničke škole.</vt:lpstr>
      <vt:lpstr>Ulaz u Obrtno tehničku školu.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OBRTNA TEHNIČKA ŠKOLA Plančićeva 1, Split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slaven</dc:creator>
  <cp:lastModifiedBy>OTS</cp:lastModifiedBy>
  <cp:revision>27</cp:revision>
  <dcterms:created xsi:type="dcterms:W3CDTF">2015-02-02T10:37:17Z</dcterms:created>
  <dcterms:modified xsi:type="dcterms:W3CDTF">2015-04-17T06:27:22Z</dcterms:modified>
</cp:coreProperties>
</file>