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9" r:id="rId2"/>
    <p:sldId id="256" r:id="rId3"/>
    <p:sldId id="260" r:id="rId4"/>
    <p:sldId id="257" r:id="rId5"/>
    <p:sldId id="258" r:id="rId6"/>
    <p:sldId id="262" r:id="rId7"/>
    <p:sldId id="264" r:id="rId8"/>
    <p:sldId id="267" r:id="rId9"/>
    <p:sldId id="265" r:id="rId10"/>
    <p:sldId id="269" r:id="rId11"/>
    <p:sldId id="263" r:id="rId12"/>
    <p:sldId id="266" r:id="rId13"/>
    <p:sldId id="268" r:id="rId14"/>
    <p:sldId id="270" r:id="rId15"/>
    <p:sldId id="271" r:id="rId1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Tuesday, May 3,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22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Tuesday, May 3,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65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Tuesday, May 3,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65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Tuesday, May 3,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39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Tuesday, May 3,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15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Tuesday, May 3,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2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Tuesday, May 3,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707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Tuesday, May 3,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1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Tuesday, May 3,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65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Tuesday, May 3,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97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Tuesday, May 3,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42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Tuesday, May 3, 2022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5222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88" r:id="rId6"/>
    <p:sldLayoutId id="2147483684" r:id="rId7"/>
    <p:sldLayoutId id="2147483685" r:id="rId8"/>
    <p:sldLayoutId id="2147483686" r:id="rId9"/>
    <p:sldLayoutId id="2147483687" r:id="rId10"/>
    <p:sldLayoutId id="2147483689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I SDŽ – Centar izvrsnosti SDŽ">
            <a:extLst>
              <a:ext uri="{FF2B5EF4-FFF2-40B4-BE49-F238E27FC236}">
                <a16:creationId xmlns:a16="http://schemas.microsoft.com/office/drawing/2014/main" id="{A77E26B4-A94E-42A3-958F-63136D1FB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" r="4006"/>
          <a:stretch/>
        </p:blipFill>
        <p:spPr bwMode="auto">
          <a:xfrm>
            <a:off x="998661" y="881147"/>
            <a:ext cx="2126534" cy="317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D12779F3-3C72-4DAC-98AB-23A5B5519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3272" y="304800"/>
            <a:ext cx="5922139" cy="1699492"/>
          </a:xfrm>
        </p:spPr>
        <p:txBody>
          <a:bodyPr>
            <a:normAutofit fontScale="90000"/>
          </a:bodyPr>
          <a:lstStyle/>
          <a:p>
            <a:r>
              <a:rPr lang="hr-HR" dirty="0">
                <a:solidFill>
                  <a:schemeClr val="bg1"/>
                </a:solidFill>
              </a:rPr>
              <a:t>GLAGOLJICA U SUVREMENIM MEDIJIMA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6F33E87-EEE7-402D-B9D5-A857DB670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8586" y="3819846"/>
            <a:ext cx="5439745" cy="2937164"/>
          </a:xfrm>
        </p:spPr>
        <p:txBody>
          <a:bodyPr>
            <a:normAutofit/>
          </a:bodyPr>
          <a:lstStyle/>
          <a:p>
            <a:pPr algn="l"/>
            <a:r>
              <a:rPr lang="hr-HR" sz="1100" dirty="0">
                <a:solidFill>
                  <a:schemeClr val="bg1"/>
                </a:solidFill>
              </a:rPr>
              <a:t>Program:</a:t>
            </a:r>
          </a:p>
          <a:p>
            <a:pPr algn="l"/>
            <a:r>
              <a:rPr lang="hr-HR" sz="1100" dirty="0">
                <a:solidFill>
                  <a:schemeClr val="bg1"/>
                </a:solidFill>
              </a:rPr>
              <a:t>„Čuvari baštine”</a:t>
            </a:r>
          </a:p>
          <a:p>
            <a:pPr algn="l"/>
            <a:r>
              <a:rPr lang="hr-HR" sz="1100" dirty="0">
                <a:solidFill>
                  <a:schemeClr val="bg1"/>
                </a:solidFill>
              </a:rPr>
              <a:t>centra izvrsnosti</a:t>
            </a:r>
          </a:p>
          <a:p>
            <a:pPr algn="l"/>
            <a:r>
              <a:rPr lang="hr-HR" sz="1100" dirty="0">
                <a:solidFill>
                  <a:schemeClr val="bg1"/>
                </a:solidFill>
              </a:rPr>
              <a:t>splitsko-dalmatinske županije</a:t>
            </a:r>
          </a:p>
          <a:p>
            <a:pPr algn="l"/>
            <a:endParaRPr lang="hr-HR" sz="1100" dirty="0">
              <a:solidFill>
                <a:schemeClr val="bg1"/>
              </a:solidFill>
            </a:endParaRPr>
          </a:p>
          <a:p>
            <a:pPr algn="l"/>
            <a:r>
              <a:rPr lang="hr-HR" sz="1100" dirty="0" err="1">
                <a:solidFill>
                  <a:schemeClr val="bg1"/>
                </a:solidFill>
              </a:rPr>
              <a:t>Izradila:Maja</a:t>
            </a:r>
            <a:r>
              <a:rPr lang="hr-HR" sz="1100" dirty="0">
                <a:solidFill>
                  <a:schemeClr val="bg1"/>
                </a:solidFill>
              </a:rPr>
              <a:t> Krišto, prof.</a:t>
            </a:r>
          </a:p>
          <a:p>
            <a:pPr algn="l"/>
            <a:r>
              <a:rPr lang="hr-HR" sz="1100" dirty="0">
                <a:solidFill>
                  <a:schemeClr val="bg1"/>
                </a:solidFill>
              </a:rPr>
              <a:t>Datum: 15.svibanj 2022.</a:t>
            </a:r>
          </a:p>
        </p:txBody>
      </p:sp>
      <p:pic>
        <p:nvPicPr>
          <p:cNvPr id="6" name="Picture 4" descr="Obrtna tehnička škola Split - Naslovnica">
            <a:extLst>
              <a:ext uri="{FF2B5EF4-FFF2-40B4-BE49-F238E27FC236}">
                <a16:creationId xmlns:a16="http://schemas.microsoft.com/office/drawing/2014/main" id="{DF18024F-F798-49ED-9CF8-0BE1EAF7C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62" y="4793128"/>
            <a:ext cx="46101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107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I SDŽ – Centar izvrsnosti SDŽ">
            <a:extLst>
              <a:ext uri="{FF2B5EF4-FFF2-40B4-BE49-F238E27FC236}">
                <a16:creationId xmlns:a16="http://schemas.microsoft.com/office/drawing/2014/main" id="{A77E26B4-A94E-42A3-958F-63136D1FB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" r="4006"/>
          <a:stretch/>
        </p:blipFill>
        <p:spPr bwMode="auto">
          <a:xfrm>
            <a:off x="998661" y="881147"/>
            <a:ext cx="2126534" cy="317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D12779F3-3C72-4DAC-98AB-23A5B5519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7018" y="-198384"/>
            <a:ext cx="6172063" cy="1808460"/>
          </a:xfrm>
        </p:spPr>
        <p:txBody>
          <a:bodyPr>
            <a:normAutofit/>
          </a:bodyPr>
          <a:lstStyle/>
          <a:p>
            <a:pPr algn="l"/>
            <a:r>
              <a:rPr lang="hr-HR" dirty="0">
                <a:solidFill>
                  <a:schemeClr val="bg1"/>
                </a:solidFill>
              </a:rPr>
              <a:t>Glagoljični </a:t>
            </a:r>
            <a:r>
              <a:rPr lang="hr-HR" dirty="0" err="1">
                <a:solidFill>
                  <a:schemeClr val="bg1"/>
                </a:solidFill>
              </a:rPr>
              <a:t>dalijevski</a:t>
            </a:r>
            <a:r>
              <a:rPr lang="hr-HR" dirty="0">
                <a:solidFill>
                  <a:schemeClr val="bg1"/>
                </a:solidFill>
              </a:rPr>
              <a:t> sat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6F33E87-EEE7-402D-B9D5-A857DB670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0530" y="3429000"/>
            <a:ext cx="2723654" cy="1521691"/>
          </a:xfrm>
        </p:spPr>
        <p:txBody>
          <a:bodyPr>
            <a:normAutofit/>
          </a:bodyPr>
          <a:lstStyle/>
          <a:p>
            <a:pPr algn="l"/>
            <a:endParaRPr lang="hr-HR" sz="1400" dirty="0">
              <a:solidFill>
                <a:schemeClr val="bg1"/>
              </a:solidFill>
            </a:endParaRPr>
          </a:p>
        </p:txBody>
      </p:sp>
      <p:pic>
        <p:nvPicPr>
          <p:cNvPr id="6" name="Picture 4" descr="Obrtna tehnička škola Split - Naslovnica">
            <a:extLst>
              <a:ext uri="{FF2B5EF4-FFF2-40B4-BE49-F238E27FC236}">
                <a16:creationId xmlns:a16="http://schemas.microsoft.com/office/drawing/2014/main" id="{DF18024F-F798-49ED-9CF8-0BE1EAF7C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62" y="4793128"/>
            <a:ext cx="46101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 descr="Slika na kojoj se prikazuje tekst, zid&#10;&#10;Opis je automatski generiran">
            <a:extLst>
              <a:ext uri="{FF2B5EF4-FFF2-40B4-BE49-F238E27FC236}">
                <a16:creationId xmlns:a16="http://schemas.microsoft.com/office/drawing/2014/main" id="{C732A5B7-CD53-456A-8F1A-1E06655B9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3735" y="2521385"/>
            <a:ext cx="3778628" cy="307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59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I SDŽ – Centar izvrsnosti SDŽ">
            <a:extLst>
              <a:ext uri="{FF2B5EF4-FFF2-40B4-BE49-F238E27FC236}">
                <a16:creationId xmlns:a16="http://schemas.microsoft.com/office/drawing/2014/main" id="{A77E26B4-A94E-42A3-958F-63136D1FB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" r="4006"/>
          <a:stretch/>
        </p:blipFill>
        <p:spPr bwMode="auto">
          <a:xfrm>
            <a:off x="782919" y="680450"/>
            <a:ext cx="2126534" cy="317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D12779F3-3C72-4DAC-98AB-23A5B5519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7018" y="768485"/>
            <a:ext cx="6172063" cy="1808460"/>
          </a:xfrm>
        </p:spPr>
        <p:txBody>
          <a:bodyPr>
            <a:normAutofit fontScale="90000"/>
          </a:bodyPr>
          <a:lstStyle/>
          <a:p>
            <a:pPr algn="l"/>
            <a:r>
              <a:rPr lang="hr-HR" dirty="0">
                <a:solidFill>
                  <a:schemeClr val="bg1"/>
                </a:solidFill>
              </a:rPr>
              <a:t>Foto album učeničkih radova</a:t>
            </a:r>
          </a:p>
        </p:txBody>
      </p:sp>
      <p:pic>
        <p:nvPicPr>
          <p:cNvPr id="6" name="Picture 4" descr="Obrtna tehnička škola Split - Naslovnica">
            <a:extLst>
              <a:ext uri="{FF2B5EF4-FFF2-40B4-BE49-F238E27FC236}">
                <a16:creationId xmlns:a16="http://schemas.microsoft.com/office/drawing/2014/main" id="{DF18024F-F798-49ED-9CF8-0BE1EAF7C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62" y="4793128"/>
            <a:ext cx="46101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dnaslov 3">
            <a:extLst>
              <a:ext uri="{FF2B5EF4-FFF2-40B4-BE49-F238E27FC236}">
                <a16:creationId xmlns:a16="http://schemas.microsoft.com/office/drawing/2014/main" id="{A5BE18E1-ECCD-42ED-9EB1-4E4EE1517D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05966" y="3140765"/>
            <a:ext cx="2862034" cy="2948750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9A88D486-D92C-4031-98EA-794A07A2F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171797" y="7416936"/>
            <a:ext cx="4471505" cy="3353629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0A6513C8-29D0-456D-BF65-F24D98BE94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70692" y="2711950"/>
            <a:ext cx="4282209" cy="321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99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I SDŽ – Centar izvrsnosti SDŽ">
            <a:extLst>
              <a:ext uri="{FF2B5EF4-FFF2-40B4-BE49-F238E27FC236}">
                <a16:creationId xmlns:a16="http://schemas.microsoft.com/office/drawing/2014/main" id="{A77E26B4-A94E-42A3-958F-63136D1FB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" r="4006"/>
          <a:stretch/>
        </p:blipFill>
        <p:spPr bwMode="auto">
          <a:xfrm>
            <a:off x="1398100" y="566483"/>
            <a:ext cx="2126534" cy="317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D12779F3-3C72-4DAC-98AB-23A5B5519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7018" y="768485"/>
            <a:ext cx="6172063" cy="317103"/>
          </a:xfrm>
        </p:spPr>
        <p:txBody>
          <a:bodyPr>
            <a:normAutofit fontScale="90000"/>
          </a:bodyPr>
          <a:lstStyle/>
          <a:p>
            <a:pPr algn="l"/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6" name="Picture 4" descr="Obrtna tehnička škola Split - Naslovnica">
            <a:extLst>
              <a:ext uri="{FF2B5EF4-FFF2-40B4-BE49-F238E27FC236}">
                <a16:creationId xmlns:a16="http://schemas.microsoft.com/office/drawing/2014/main" id="{DF18024F-F798-49ED-9CF8-0BE1EAF7C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62" y="4793128"/>
            <a:ext cx="46101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dnaslov 3">
            <a:extLst>
              <a:ext uri="{FF2B5EF4-FFF2-40B4-BE49-F238E27FC236}">
                <a16:creationId xmlns:a16="http://schemas.microsoft.com/office/drawing/2014/main" id="{E37CE584-DB96-4E39-A822-1C0116FCFB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13992" y="1499191"/>
            <a:ext cx="5922334" cy="5092995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hr-H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Učenici su naslikali Kafkinog Kukca koji simbolizira dehumanizaciju čovjeka te su na taj način progovorili o vremenu pandemije koja nam je nametnula nadrealnu stvarnost, dok  su na drugoj slici ugljenim bojama su prikazali naslovnicu </a:t>
            </a:r>
            <a:r>
              <a:rPr lang="hr-HR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Camusovog</a:t>
            </a:r>
            <a:r>
              <a:rPr lang="hr-H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romana Stranac kako bi ovom </a:t>
            </a:r>
            <a:r>
              <a:rPr lang="hr-HR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pandemijskom</a:t>
            </a:r>
            <a:r>
              <a:rPr lang="hr-H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razdoblju u kojem živimo, istaknuli otuđenost čovjeka našeg </a:t>
            </a:r>
            <a:r>
              <a:rPr lang="hr-HR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verdana" panose="020B0604030504040204" pitchFamily="34" charset="0"/>
              </a:rPr>
              <a:t>vremena </a:t>
            </a:r>
            <a:r>
              <a:rPr lang="hr-H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 na taj način spojili književnost, pismo, i likovnu umjetnost.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40352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I SDŽ – Centar izvrsnosti SDŽ">
            <a:extLst>
              <a:ext uri="{FF2B5EF4-FFF2-40B4-BE49-F238E27FC236}">
                <a16:creationId xmlns:a16="http://schemas.microsoft.com/office/drawing/2014/main" id="{A77E26B4-A94E-42A3-958F-63136D1FB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" r="4006"/>
          <a:stretch/>
        </p:blipFill>
        <p:spPr bwMode="auto">
          <a:xfrm>
            <a:off x="998661" y="881147"/>
            <a:ext cx="2126534" cy="317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D12779F3-3C72-4DAC-98AB-23A5B5519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7665" y="768485"/>
            <a:ext cx="5901416" cy="868929"/>
          </a:xfrm>
        </p:spPr>
        <p:txBody>
          <a:bodyPr>
            <a:normAutofit/>
          </a:bodyPr>
          <a:lstStyle/>
          <a:p>
            <a:pPr algn="l"/>
            <a:r>
              <a:rPr lang="hr-HR" dirty="0">
                <a:solidFill>
                  <a:schemeClr val="bg1"/>
                </a:solidFill>
              </a:rPr>
              <a:t>Vrijeme je!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6F33E87-EEE7-402D-B9D5-A857DB670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1944" y="2992038"/>
            <a:ext cx="5378826" cy="3674576"/>
          </a:xfrm>
        </p:spPr>
        <p:txBody>
          <a:bodyPr>
            <a:normAutofit fontScale="92500"/>
          </a:bodyPr>
          <a:lstStyle/>
          <a:p>
            <a:pPr algn="l"/>
            <a:r>
              <a:rPr lang="hr-HR" sz="1600" b="0" i="0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verdana" panose="020B0604030504040204" pitchFamily="34" charset="0"/>
              </a:rPr>
              <a:t>Svi naslovi i natpisi su pisani glagoljicom, a simboličan naziv  teme “Vrijeme je!”  bi bila svojevrsna poruka da je vrijeme okrenuti se jedni drugima te prihvatiti ljepotu života bez obzira na okolnosti, o čemu je bilo govora i na predavanjima</a:t>
            </a:r>
            <a:r>
              <a:rPr lang="hr-HR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</a:t>
            </a:r>
            <a:endParaRPr lang="hr-HR" sz="1400" dirty="0">
              <a:solidFill>
                <a:schemeClr val="bg1"/>
              </a:solidFill>
            </a:endParaRPr>
          </a:p>
        </p:txBody>
      </p:sp>
      <p:pic>
        <p:nvPicPr>
          <p:cNvPr id="6" name="Picture 4" descr="Obrtna tehnička škola Split - Naslovnica">
            <a:extLst>
              <a:ext uri="{FF2B5EF4-FFF2-40B4-BE49-F238E27FC236}">
                <a16:creationId xmlns:a16="http://schemas.microsoft.com/office/drawing/2014/main" id="{DF18024F-F798-49ED-9CF8-0BE1EAF7C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62" y="4793128"/>
            <a:ext cx="46101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991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I SDŽ – Centar izvrsnosti SDŽ">
            <a:extLst>
              <a:ext uri="{FF2B5EF4-FFF2-40B4-BE49-F238E27FC236}">
                <a16:creationId xmlns:a16="http://schemas.microsoft.com/office/drawing/2014/main" id="{A77E26B4-A94E-42A3-958F-63136D1FB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" r="4006"/>
          <a:stretch/>
        </p:blipFill>
        <p:spPr bwMode="auto">
          <a:xfrm>
            <a:off x="998661" y="881147"/>
            <a:ext cx="2126534" cy="317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D12779F3-3C72-4DAC-98AB-23A5B5519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0074" y="255327"/>
            <a:ext cx="5630816" cy="2247509"/>
          </a:xfrm>
        </p:spPr>
        <p:txBody>
          <a:bodyPr>
            <a:normAutofit/>
          </a:bodyPr>
          <a:lstStyle/>
          <a:p>
            <a:pPr algn="l"/>
            <a:r>
              <a:rPr lang="hr-HR" sz="2800" dirty="0">
                <a:solidFill>
                  <a:schemeClr val="bg1"/>
                </a:solidFill>
              </a:rPr>
              <a:t>Važnost glagoljičkog pisma kroz prolaznost vremena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6F33E87-EEE7-402D-B9D5-A857DB670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1944" y="2992038"/>
            <a:ext cx="5378826" cy="3674576"/>
          </a:xfrm>
        </p:spPr>
        <p:txBody>
          <a:bodyPr>
            <a:normAutofit/>
          </a:bodyPr>
          <a:lstStyle/>
          <a:p>
            <a:pPr algn="l"/>
            <a:r>
              <a:rPr lang="hr-HR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</a:t>
            </a:r>
            <a:endParaRPr lang="hr-HR" sz="1400" dirty="0">
              <a:solidFill>
                <a:schemeClr val="bg1"/>
              </a:solidFill>
            </a:endParaRPr>
          </a:p>
        </p:txBody>
      </p:sp>
      <p:pic>
        <p:nvPicPr>
          <p:cNvPr id="6" name="Picture 4" descr="Obrtna tehnička škola Split - Naslovnica">
            <a:extLst>
              <a:ext uri="{FF2B5EF4-FFF2-40B4-BE49-F238E27FC236}">
                <a16:creationId xmlns:a16="http://schemas.microsoft.com/office/drawing/2014/main" id="{DF18024F-F798-49ED-9CF8-0BE1EAF7C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62" y="4793128"/>
            <a:ext cx="46101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4B99345E-749D-4232-9CF7-E32DC8B86A64}"/>
              </a:ext>
            </a:extLst>
          </p:cNvPr>
          <p:cNvSpPr txBox="1"/>
          <p:nvPr/>
        </p:nvSpPr>
        <p:spPr>
          <a:xfrm>
            <a:off x="5146159" y="2991180"/>
            <a:ext cx="60471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ClILJ</a:t>
            </a:r>
            <a:r>
              <a:rPr lang="hr-HR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OVE AKTIVNOSTI JE SKRENUTI POZORNOST UČENICIMA I SVIM (NE)GOVORNICIMA HRVATSKOGA JEZIKA KAKO JE VAŽNO PROMICANJE VRIJEDNOSTI LJEPOTE JEDNOG (GLAGOLJIČKOG) PISMA KAKO BISMO TIME OČUVALI BAŠTINU TE OSJETILI PRIPPADNOST KROZ VLESTITI IDENTITET U PROTOKU VREMENA I KAKO NE BISMO ZABORAVILI SVOJE PISANE KORJENE.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18479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I SDŽ – Centar izvrsnosti SDŽ">
            <a:extLst>
              <a:ext uri="{FF2B5EF4-FFF2-40B4-BE49-F238E27FC236}">
                <a16:creationId xmlns:a16="http://schemas.microsoft.com/office/drawing/2014/main" id="{A77E26B4-A94E-42A3-958F-63136D1FB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" r="4006"/>
          <a:stretch/>
        </p:blipFill>
        <p:spPr bwMode="auto">
          <a:xfrm>
            <a:off x="998661" y="881147"/>
            <a:ext cx="2126534" cy="317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D12779F3-3C72-4DAC-98AB-23A5B5519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5647" y="0"/>
            <a:ext cx="6035010" cy="1621860"/>
          </a:xfrm>
        </p:spPr>
        <p:txBody>
          <a:bodyPr>
            <a:normAutofit fontScale="90000"/>
          </a:bodyPr>
          <a:lstStyle/>
          <a:p>
            <a:pPr algn="l"/>
            <a:r>
              <a:rPr lang="hr-HR" dirty="0">
                <a:solidFill>
                  <a:schemeClr val="bg1"/>
                </a:solidFill>
              </a:rPr>
              <a:t>Učenici 4.h s nastavnicom m. </a:t>
            </a:r>
            <a:r>
              <a:rPr lang="hr-HR" dirty="0" err="1">
                <a:solidFill>
                  <a:schemeClr val="bg1"/>
                </a:solidFill>
              </a:rPr>
              <a:t>krišto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6F33E87-EEE7-402D-B9D5-A857DB670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10969" y="3556538"/>
            <a:ext cx="1497547" cy="3110075"/>
          </a:xfrm>
        </p:spPr>
        <p:txBody>
          <a:bodyPr>
            <a:normAutofit/>
          </a:bodyPr>
          <a:lstStyle/>
          <a:p>
            <a:pPr algn="l"/>
            <a:endParaRPr lang="hr-HR" sz="1400" dirty="0">
              <a:solidFill>
                <a:schemeClr val="bg1"/>
              </a:solidFill>
            </a:endParaRPr>
          </a:p>
        </p:txBody>
      </p:sp>
      <p:pic>
        <p:nvPicPr>
          <p:cNvPr id="6" name="Picture 4" descr="Obrtna tehnička škola Split - Naslovnica">
            <a:extLst>
              <a:ext uri="{FF2B5EF4-FFF2-40B4-BE49-F238E27FC236}">
                <a16:creationId xmlns:a16="http://schemas.microsoft.com/office/drawing/2014/main" id="{DF18024F-F798-49ED-9CF8-0BE1EAF7C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62" y="4793128"/>
            <a:ext cx="46101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F071BEC8-A32E-4D7A-84EB-C2B8514E0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971" y="1803866"/>
            <a:ext cx="6483663" cy="486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775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I SDŽ – Centar izvrsnosti SDŽ">
            <a:extLst>
              <a:ext uri="{FF2B5EF4-FFF2-40B4-BE49-F238E27FC236}">
                <a16:creationId xmlns:a16="http://schemas.microsoft.com/office/drawing/2014/main" id="{A77E26B4-A94E-42A3-958F-63136D1FB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" r="4006"/>
          <a:stretch/>
        </p:blipFill>
        <p:spPr bwMode="auto">
          <a:xfrm>
            <a:off x="998661" y="881147"/>
            <a:ext cx="2126534" cy="317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D12779F3-3C72-4DAC-98AB-23A5B5519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1945" y="304799"/>
            <a:ext cx="5403620" cy="576347"/>
          </a:xfrm>
        </p:spPr>
        <p:txBody>
          <a:bodyPr>
            <a:normAutofit fontScale="90000"/>
          </a:bodyPr>
          <a:lstStyle/>
          <a:p>
            <a:pPr algn="r"/>
            <a:r>
              <a:rPr lang="hr-HR" dirty="0">
                <a:solidFill>
                  <a:schemeClr val="bg1"/>
                </a:solidFill>
              </a:rPr>
              <a:t>GLAGOLJICA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6F33E87-EEE7-402D-B9D5-A857DB670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6791" y="1185945"/>
            <a:ext cx="5595966" cy="2730273"/>
          </a:xfrm>
        </p:spPr>
        <p:txBody>
          <a:bodyPr>
            <a:normAutofit/>
          </a:bodyPr>
          <a:lstStyle/>
          <a:p>
            <a:pPr marL="285750" indent="-285750" algn="l">
              <a:buFontTx/>
              <a:buChar char="-"/>
            </a:pPr>
            <a:r>
              <a:rPr lang="hr-HR" sz="1400" dirty="0">
                <a:solidFill>
                  <a:schemeClr val="bg1"/>
                </a:solidFill>
              </a:rPr>
              <a:t>Glagoljica je vrsta alfabetskog pisma koje je kreirano sredinom 9.st. s ciljem  jednostavnijeg zapisivanja slavenskih jezika za širenje, i za potrebe širenja, kršćanstva među slavenskim narodima. </a:t>
            </a:r>
          </a:p>
          <a:p>
            <a:pPr marL="285750" indent="-285750" algn="l">
              <a:buFontTx/>
              <a:buChar char="-"/>
            </a:pPr>
            <a:endParaRPr lang="hr-HR" sz="1400" dirty="0">
              <a:solidFill>
                <a:schemeClr val="bg1"/>
              </a:solidFill>
            </a:endParaRPr>
          </a:p>
        </p:txBody>
      </p:sp>
      <p:pic>
        <p:nvPicPr>
          <p:cNvPr id="6" name="Picture 4" descr="Obrtna tehnička škola Split - Naslovnica">
            <a:extLst>
              <a:ext uri="{FF2B5EF4-FFF2-40B4-BE49-F238E27FC236}">
                <a16:creationId xmlns:a16="http://schemas.microsoft.com/office/drawing/2014/main" id="{DF18024F-F798-49ED-9CF8-0BE1EAF7C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62" y="4793128"/>
            <a:ext cx="46101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zložba Hrvatska glagoljica – animacija slova - YouTube">
            <a:extLst>
              <a:ext uri="{FF2B5EF4-FFF2-40B4-BE49-F238E27FC236}">
                <a16:creationId xmlns:a16="http://schemas.microsoft.com/office/drawing/2014/main" id="{2249DEC9-3C40-423B-BDAF-D6B416BA9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683" y="4676315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35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I SDŽ – Centar izvrsnosti SDŽ">
            <a:extLst>
              <a:ext uri="{FF2B5EF4-FFF2-40B4-BE49-F238E27FC236}">
                <a16:creationId xmlns:a16="http://schemas.microsoft.com/office/drawing/2014/main" id="{A77E26B4-A94E-42A3-958F-63136D1FB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" r="4006"/>
          <a:stretch/>
        </p:blipFill>
        <p:spPr bwMode="auto">
          <a:xfrm>
            <a:off x="792155" y="478789"/>
            <a:ext cx="2126534" cy="317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D12779F3-3C72-4DAC-98AB-23A5B5519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2582" y="768484"/>
            <a:ext cx="5876499" cy="1180389"/>
          </a:xfrm>
        </p:spPr>
        <p:txBody>
          <a:bodyPr>
            <a:normAutofit fontScale="90000"/>
          </a:bodyPr>
          <a:lstStyle/>
          <a:p>
            <a:pPr algn="l"/>
            <a:r>
              <a:rPr lang="hr-HR" dirty="0">
                <a:solidFill>
                  <a:schemeClr val="bg1"/>
                </a:solidFill>
              </a:rPr>
              <a:t>Hrvatska glagoljica</a:t>
            </a:r>
          </a:p>
        </p:txBody>
      </p:sp>
      <p:pic>
        <p:nvPicPr>
          <p:cNvPr id="6" name="Picture 4" descr="Obrtna tehnička škola Split - Naslovnica">
            <a:extLst>
              <a:ext uri="{FF2B5EF4-FFF2-40B4-BE49-F238E27FC236}">
                <a16:creationId xmlns:a16="http://schemas.microsoft.com/office/drawing/2014/main" id="{DF18024F-F798-49ED-9CF8-0BE1EAF7C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62" y="4793128"/>
            <a:ext cx="46101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dnaslov 7">
            <a:extLst>
              <a:ext uri="{FF2B5EF4-FFF2-40B4-BE49-F238E27FC236}">
                <a16:creationId xmlns:a16="http://schemas.microsoft.com/office/drawing/2014/main" id="{42A86170-5498-4889-8E46-CFD519C7C1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13409" y="3825680"/>
            <a:ext cx="2154590" cy="2478356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3074" name="Picture 2" descr="Leksikon hrvatske glagoljice">
            <a:extLst>
              <a:ext uri="{FF2B5EF4-FFF2-40B4-BE49-F238E27FC236}">
                <a16:creationId xmlns:a16="http://schemas.microsoft.com/office/drawing/2014/main" id="{63CC9E0B-2ED2-4EEB-BDE8-3ADC15264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677" y="2476118"/>
            <a:ext cx="4885372" cy="420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26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I SDŽ – Centar izvrsnosti SDŽ">
            <a:extLst>
              <a:ext uri="{FF2B5EF4-FFF2-40B4-BE49-F238E27FC236}">
                <a16:creationId xmlns:a16="http://schemas.microsoft.com/office/drawing/2014/main" id="{A77E26B4-A94E-42A3-958F-63136D1FB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" r="4006"/>
          <a:stretch/>
        </p:blipFill>
        <p:spPr bwMode="auto">
          <a:xfrm>
            <a:off x="998661" y="881147"/>
            <a:ext cx="2126534" cy="317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D12779F3-3C72-4DAC-98AB-23A5B5519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3890" y="-1287"/>
            <a:ext cx="6171521" cy="1049037"/>
          </a:xfrm>
        </p:spPr>
        <p:txBody>
          <a:bodyPr>
            <a:normAutofit fontScale="90000"/>
          </a:bodyPr>
          <a:lstStyle/>
          <a:p>
            <a:r>
              <a:rPr lang="hr-HR" dirty="0">
                <a:solidFill>
                  <a:schemeClr val="bg1"/>
                </a:solidFill>
              </a:rPr>
              <a:t>DAN HRVATSKE GLAGOLJICE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6F33E87-EEE7-402D-B9D5-A857DB670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3890" y="1311565"/>
            <a:ext cx="6171522" cy="2189018"/>
          </a:xfrm>
        </p:spPr>
        <p:txBody>
          <a:bodyPr>
            <a:normAutofit/>
          </a:bodyPr>
          <a:lstStyle/>
          <a:p>
            <a:pPr algn="l"/>
            <a:r>
              <a:rPr lang="hr-HR" sz="1400" dirty="0">
                <a:solidFill>
                  <a:schemeClr val="bg1"/>
                </a:solidFill>
              </a:rPr>
              <a:t>Dana 22. veljače obilježavamo dan hrvatske glagoljice i glagoljaštva, spomendan republike hrvatske koji je hrvatski sabor  2019. godine Proglasio službenim.</a:t>
            </a:r>
          </a:p>
        </p:txBody>
      </p:sp>
      <p:pic>
        <p:nvPicPr>
          <p:cNvPr id="6" name="Picture 4" descr="Obrtna tehnička škola Split - Naslovnica">
            <a:extLst>
              <a:ext uri="{FF2B5EF4-FFF2-40B4-BE49-F238E27FC236}">
                <a16:creationId xmlns:a16="http://schemas.microsoft.com/office/drawing/2014/main" id="{DF18024F-F798-49ED-9CF8-0BE1EAF7C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62" y="4793128"/>
            <a:ext cx="46101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lagoljica | Hrvatski po Rebi">
            <a:extLst>
              <a:ext uri="{FF2B5EF4-FFF2-40B4-BE49-F238E27FC236}">
                <a16:creationId xmlns:a16="http://schemas.microsoft.com/office/drawing/2014/main" id="{AB638CD5-6BE9-4985-9FE5-08806CEC6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6" y="4117495"/>
            <a:ext cx="3476625" cy="257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799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I SDŽ – Centar izvrsnosti SDŽ">
            <a:extLst>
              <a:ext uri="{FF2B5EF4-FFF2-40B4-BE49-F238E27FC236}">
                <a16:creationId xmlns:a16="http://schemas.microsoft.com/office/drawing/2014/main" id="{A77E26B4-A94E-42A3-958F-63136D1FB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" r="4006"/>
          <a:stretch/>
        </p:blipFill>
        <p:spPr bwMode="auto">
          <a:xfrm>
            <a:off x="998661" y="881147"/>
            <a:ext cx="2126534" cy="317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D12779F3-3C72-4DAC-98AB-23A5B5519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7018" y="768485"/>
            <a:ext cx="6172063" cy="1219803"/>
          </a:xfrm>
        </p:spPr>
        <p:txBody>
          <a:bodyPr>
            <a:normAutofit/>
          </a:bodyPr>
          <a:lstStyle/>
          <a:p>
            <a:pPr algn="l"/>
            <a:r>
              <a:rPr lang="hr-HR" sz="3200" dirty="0">
                <a:solidFill>
                  <a:schemeClr val="bg1"/>
                </a:solidFill>
              </a:rPr>
              <a:t>Obrtna tehnička škola i glagoljica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6F33E87-EEE7-402D-B9D5-A857DB670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7018" y="2992038"/>
            <a:ext cx="5193752" cy="1958654"/>
          </a:xfrm>
        </p:spPr>
        <p:txBody>
          <a:bodyPr>
            <a:normAutofit/>
          </a:bodyPr>
          <a:lstStyle/>
          <a:p>
            <a:pPr algn="l"/>
            <a:r>
              <a:rPr lang="hr-HR" sz="1400" dirty="0">
                <a:solidFill>
                  <a:schemeClr val="bg1"/>
                </a:solidFill>
              </a:rPr>
              <a:t>Učenici obrtne tehničke škole u </a:t>
            </a:r>
            <a:r>
              <a:rPr lang="hr-HR" sz="1400" dirty="0" err="1">
                <a:solidFill>
                  <a:schemeClr val="bg1"/>
                </a:solidFill>
              </a:rPr>
              <a:t>splitu</a:t>
            </a:r>
            <a:r>
              <a:rPr lang="hr-HR" sz="1400" dirty="0">
                <a:solidFill>
                  <a:schemeClr val="bg1"/>
                </a:solidFill>
              </a:rPr>
              <a:t> se bave glagoljicom posljednje 4 godine nastojeći očuvati spomen na tisućljetno hrvatsko pismo. </a:t>
            </a:r>
          </a:p>
          <a:p>
            <a:pPr algn="l"/>
            <a:endParaRPr lang="hr-HR" sz="1400" dirty="0">
              <a:solidFill>
                <a:schemeClr val="bg1"/>
              </a:solidFill>
            </a:endParaRPr>
          </a:p>
        </p:txBody>
      </p:sp>
      <p:pic>
        <p:nvPicPr>
          <p:cNvPr id="6" name="Picture 4" descr="Obrtna tehnička škola Split - Naslovnica">
            <a:extLst>
              <a:ext uri="{FF2B5EF4-FFF2-40B4-BE49-F238E27FC236}">
                <a16:creationId xmlns:a16="http://schemas.microsoft.com/office/drawing/2014/main" id="{DF18024F-F798-49ED-9CF8-0BE1EAF7C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62" y="4793128"/>
            <a:ext cx="46101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991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I SDŽ – Centar izvrsnosti SDŽ">
            <a:extLst>
              <a:ext uri="{FF2B5EF4-FFF2-40B4-BE49-F238E27FC236}">
                <a16:creationId xmlns:a16="http://schemas.microsoft.com/office/drawing/2014/main" id="{A77E26B4-A94E-42A3-958F-63136D1FB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" r="4006"/>
          <a:stretch/>
        </p:blipFill>
        <p:spPr bwMode="auto">
          <a:xfrm>
            <a:off x="998661" y="881147"/>
            <a:ext cx="2126534" cy="317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D12779F3-3C72-4DAC-98AB-23A5B5519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6948" y="755375"/>
            <a:ext cx="6018945" cy="735496"/>
          </a:xfrm>
        </p:spPr>
        <p:txBody>
          <a:bodyPr>
            <a:normAutofit/>
          </a:bodyPr>
          <a:lstStyle/>
          <a:p>
            <a:pPr algn="l"/>
            <a:r>
              <a:rPr lang="hr-HR" dirty="0">
                <a:solidFill>
                  <a:schemeClr val="bg1"/>
                </a:solidFill>
              </a:rPr>
              <a:t>Vrijeme je!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6F33E87-EEE7-402D-B9D5-A857DB670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08103" y="2246245"/>
            <a:ext cx="5254333" cy="4143921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hr-HR" sz="1400" dirty="0">
                <a:solidFill>
                  <a:schemeClr val="bg1"/>
                </a:solidFill>
              </a:rPr>
              <a:t>U okviru programa „čuvari baštine” ci </a:t>
            </a:r>
            <a:r>
              <a:rPr lang="hr-HR" sz="1400" dirty="0" err="1">
                <a:solidFill>
                  <a:schemeClr val="bg1"/>
                </a:solidFill>
              </a:rPr>
              <a:t>sdž</a:t>
            </a:r>
            <a:r>
              <a:rPr lang="hr-HR" sz="1400" dirty="0">
                <a:solidFill>
                  <a:schemeClr val="bg1"/>
                </a:solidFill>
              </a:rPr>
              <a:t> učenici 4. h razreda, uz koordiniranje nastavnice </a:t>
            </a:r>
            <a:r>
              <a:rPr lang="hr-HR" sz="1400" dirty="0" err="1">
                <a:solidFill>
                  <a:schemeClr val="bg1"/>
                </a:solidFill>
              </a:rPr>
              <a:t>m.Krišto</a:t>
            </a:r>
            <a:r>
              <a:rPr lang="hr-HR" sz="1400" dirty="0">
                <a:solidFill>
                  <a:schemeClr val="bg1"/>
                </a:solidFill>
              </a:rPr>
              <a:t> i pomoć nastavnice </a:t>
            </a:r>
            <a:r>
              <a:rPr lang="hr-HR" sz="1400" dirty="0" err="1">
                <a:solidFill>
                  <a:schemeClr val="bg1"/>
                </a:solidFill>
              </a:rPr>
              <a:t>k.bonačić</a:t>
            </a:r>
            <a:r>
              <a:rPr lang="hr-HR" sz="1400" dirty="0">
                <a:solidFill>
                  <a:schemeClr val="bg1"/>
                </a:solidFill>
              </a:rPr>
              <a:t>, su napravili izložbu naziva „Vrijeme je!” koja prikazuje arhaično pismo glagoljicu u kontekstu vremena, kroz književnost i likovnu umjetnost, te suvremenu medijsku promidžbu</a:t>
            </a:r>
          </a:p>
          <a:p>
            <a:pPr algn="l"/>
            <a:r>
              <a:rPr lang="hr-HR" sz="1400" dirty="0">
                <a:solidFill>
                  <a:schemeClr val="bg1"/>
                </a:solidFill>
              </a:rPr>
              <a:t>Ovoga vremena kako se pismo  nastavilo koristiti.</a:t>
            </a:r>
          </a:p>
          <a:p>
            <a:pPr algn="l"/>
            <a:endParaRPr lang="hr-HR" sz="1400" dirty="0">
              <a:solidFill>
                <a:schemeClr val="bg1"/>
              </a:solidFill>
            </a:endParaRPr>
          </a:p>
        </p:txBody>
      </p:sp>
      <p:pic>
        <p:nvPicPr>
          <p:cNvPr id="6" name="Picture 4" descr="Obrtna tehnička škola Split - Naslovnica">
            <a:extLst>
              <a:ext uri="{FF2B5EF4-FFF2-40B4-BE49-F238E27FC236}">
                <a16:creationId xmlns:a16="http://schemas.microsoft.com/office/drawing/2014/main" id="{DF18024F-F798-49ED-9CF8-0BE1EAF7C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62" y="4793128"/>
            <a:ext cx="46101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248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I SDŽ – Centar izvrsnosti SDŽ">
            <a:extLst>
              <a:ext uri="{FF2B5EF4-FFF2-40B4-BE49-F238E27FC236}">
                <a16:creationId xmlns:a16="http://schemas.microsoft.com/office/drawing/2014/main" id="{A77E26B4-A94E-42A3-958F-63136D1FB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" r="4006"/>
          <a:stretch/>
        </p:blipFill>
        <p:spPr bwMode="auto">
          <a:xfrm>
            <a:off x="998661" y="881147"/>
            <a:ext cx="2126534" cy="317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D12779F3-3C72-4DAC-98AB-23A5B5519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7018" y="768485"/>
            <a:ext cx="6172063" cy="553419"/>
          </a:xfrm>
        </p:spPr>
        <p:txBody>
          <a:bodyPr>
            <a:normAutofit fontScale="90000"/>
          </a:bodyPr>
          <a:lstStyle/>
          <a:p>
            <a:pPr algn="l"/>
            <a:r>
              <a:rPr lang="hr-HR" dirty="0">
                <a:solidFill>
                  <a:schemeClr val="bg1"/>
                </a:solidFill>
              </a:rPr>
              <a:t>VRIJEME JE!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6F33E87-EEE7-402D-B9D5-A857DB670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52467" y="1487848"/>
            <a:ext cx="2729962" cy="5144082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hr-HR" sz="1600" b="0" i="0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verdana" panose="020B0604030504040204" pitchFamily="34" charset="0"/>
              </a:rPr>
              <a:t>Povodom 4. obilježavanja Dana glagoljice i glagoljaštva u Republici Hrvatskoj u okviru programa Čuvari baštine Centra izvrsnosti Splitsko-dalmatinske županije, nastavnice Maja Krišto i Katarina Bonačić su s učenicima 4. H razreda, drvodjeljski tehničar dizajner, napravili izložbu otvorenu za javnost koja prikazuje 3 sunčeva sata s glagoljičnim brojevima rađenim u različitim likovnim tehnikama, oblicima i dimenzijama</a:t>
            </a:r>
            <a:r>
              <a:rPr lang="hr-HR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</a:t>
            </a:r>
            <a:endParaRPr lang="hr-HR" sz="1400" dirty="0">
              <a:solidFill>
                <a:schemeClr val="bg1"/>
              </a:solidFill>
            </a:endParaRPr>
          </a:p>
        </p:txBody>
      </p:sp>
      <p:pic>
        <p:nvPicPr>
          <p:cNvPr id="6" name="Picture 4" descr="Obrtna tehnička škola Split - Naslovnica">
            <a:extLst>
              <a:ext uri="{FF2B5EF4-FFF2-40B4-BE49-F238E27FC236}">
                <a16:creationId xmlns:a16="http://schemas.microsoft.com/office/drawing/2014/main" id="{DF18024F-F798-49ED-9CF8-0BE1EAF7C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62" y="4793128"/>
            <a:ext cx="46101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7DAD04C-74FA-4C46-96FE-202726BA6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0576" y="2106850"/>
            <a:ext cx="5208103" cy="39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68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I SDŽ – Centar izvrsnosti SDŽ">
            <a:extLst>
              <a:ext uri="{FF2B5EF4-FFF2-40B4-BE49-F238E27FC236}">
                <a16:creationId xmlns:a16="http://schemas.microsoft.com/office/drawing/2014/main" id="{A77E26B4-A94E-42A3-958F-63136D1FB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" r="4006"/>
          <a:stretch/>
        </p:blipFill>
        <p:spPr bwMode="auto">
          <a:xfrm>
            <a:off x="998661" y="881147"/>
            <a:ext cx="2126534" cy="317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D12779F3-3C72-4DAC-98AB-23A5B5519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8278" y="556590"/>
            <a:ext cx="6440804" cy="567732"/>
          </a:xfrm>
        </p:spPr>
        <p:txBody>
          <a:bodyPr>
            <a:normAutofit fontScale="90000"/>
          </a:bodyPr>
          <a:lstStyle/>
          <a:p>
            <a:pPr algn="l"/>
            <a:r>
              <a:rPr lang="hr-HR" dirty="0" err="1">
                <a:solidFill>
                  <a:schemeClr val="bg1"/>
                </a:solidFill>
              </a:rPr>
              <a:t>Valentinovski</a:t>
            </a:r>
            <a:r>
              <a:rPr lang="hr-HR" dirty="0">
                <a:solidFill>
                  <a:schemeClr val="bg1"/>
                </a:solidFill>
              </a:rPr>
              <a:t> sat i klasični sat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6F33E87-EEE7-402D-B9D5-A857DB670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4304" y="7156534"/>
            <a:ext cx="5193752" cy="1958654"/>
          </a:xfrm>
        </p:spPr>
        <p:txBody>
          <a:bodyPr>
            <a:normAutofit/>
          </a:bodyPr>
          <a:lstStyle/>
          <a:p>
            <a:pPr algn="l"/>
            <a:endParaRPr lang="hr-HR" sz="1400" dirty="0">
              <a:solidFill>
                <a:schemeClr val="bg1"/>
              </a:solidFill>
            </a:endParaRPr>
          </a:p>
        </p:txBody>
      </p:sp>
      <p:pic>
        <p:nvPicPr>
          <p:cNvPr id="6" name="Picture 4" descr="Obrtna tehnička škola Split - Naslovnica">
            <a:extLst>
              <a:ext uri="{FF2B5EF4-FFF2-40B4-BE49-F238E27FC236}">
                <a16:creationId xmlns:a16="http://schemas.microsoft.com/office/drawing/2014/main" id="{DF18024F-F798-49ED-9CF8-0BE1EAF7C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62" y="4793128"/>
            <a:ext cx="46101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 descr="Slika na kojoj se prikazuje tekst&#10;&#10;Opis je automatski generiran">
            <a:extLst>
              <a:ext uri="{FF2B5EF4-FFF2-40B4-BE49-F238E27FC236}">
                <a16:creationId xmlns:a16="http://schemas.microsoft.com/office/drawing/2014/main" id="{8BC8B2B2-C74C-49CA-A416-552C1D9886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3771" y="2258735"/>
            <a:ext cx="4618659" cy="3463994"/>
          </a:xfrm>
          <a:prstGeom prst="rect">
            <a:avLst/>
          </a:prstGeom>
        </p:spPr>
      </p:pic>
      <p:pic>
        <p:nvPicPr>
          <p:cNvPr id="10" name="Slika 9" descr="Slika na kojoj se prikazuje tekst, sat&#10;&#10;Opis je automatski generiran">
            <a:extLst>
              <a:ext uri="{FF2B5EF4-FFF2-40B4-BE49-F238E27FC236}">
                <a16:creationId xmlns:a16="http://schemas.microsoft.com/office/drawing/2014/main" id="{B12D80B6-2E96-4ADC-B7F3-14ABB045D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8067005" y="2260083"/>
            <a:ext cx="4618659" cy="346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10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I SDŽ – Centar izvrsnosti SDŽ">
            <a:extLst>
              <a:ext uri="{FF2B5EF4-FFF2-40B4-BE49-F238E27FC236}">
                <a16:creationId xmlns:a16="http://schemas.microsoft.com/office/drawing/2014/main" id="{A77E26B4-A94E-42A3-958F-63136D1FB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" r="4006"/>
          <a:stretch/>
        </p:blipFill>
        <p:spPr bwMode="auto">
          <a:xfrm>
            <a:off x="998661" y="881147"/>
            <a:ext cx="2126534" cy="317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D12779F3-3C72-4DAC-98AB-23A5B5519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1149" y="417443"/>
            <a:ext cx="7178522" cy="1839968"/>
          </a:xfrm>
        </p:spPr>
        <p:txBody>
          <a:bodyPr>
            <a:normAutofit/>
          </a:bodyPr>
          <a:lstStyle/>
          <a:p>
            <a:pPr algn="l"/>
            <a:r>
              <a:rPr lang="hr-HR" dirty="0">
                <a:solidFill>
                  <a:schemeClr val="bg1"/>
                </a:solidFill>
              </a:rPr>
              <a:t>STRANAC I KUKAC- egzistencija u vremenu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6F33E87-EEE7-402D-B9D5-A857DB670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24184" y="2426421"/>
            <a:ext cx="806586" cy="2524271"/>
          </a:xfrm>
        </p:spPr>
        <p:txBody>
          <a:bodyPr>
            <a:normAutofit/>
          </a:bodyPr>
          <a:lstStyle/>
          <a:p>
            <a:pPr algn="l"/>
            <a:endParaRPr lang="hr-HR" sz="1400" dirty="0">
              <a:solidFill>
                <a:schemeClr val="bg1"/>
              </a:solidFill>
            </a:endParaRPr>
          </a:p>
        </p:txBody>
      </p:sp>
      <p:pic>
        <p:nvPicPr>
          <p:cNvPr id="6" name="Picture 4" descr="Obrtna tehnička škola Split - Naslovnica">
            <a:extLst>
              <a:ext uri="{FF2B5EF4-FFF2-40B4-BE49-F238E27FC236}">
                <a16:creationId xmlns:a16="http://schemas.microsoft.com/office/drawing/2014/main" id="{DF18024F-F798-49ED-9CF8-0BE1EAF7C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62" y="4793128"/>
            <a:ext cx="46101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 descr="Slika na kojoj se prikazuje tekst, posjetnica&#10;&#10;Opis je automatski generiran">
            <a:extLst>
              <a:ext uri="{FF2B5EF4-FFF2-40B4-BE49-F238E27FC236}">
                <a16:creationId xmlns:a16="http://schemas.microsoft.com/office/drawing/2014/main" id="{B5F94375-B15C-4926-8739-E64A303479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2491" y="2942207"/>
            <a:ext cx="4126286" cy="3094715"/>
          </a:xfrm>
          <a:prstGeom prst="rect">
            <a:avLst/>
          </a:prstGeom>
        </p:spPr>
      </p:pic>
      <p:pic>
        <p:nvPicPr>
          <p:cNvPr id="8" name="Slika 7" descr="Slika na kojoj se prikazuje tekst, posjetnica&#10;&#10;Opis je automatski generiran">
            <a:extLst>
              <a:ext uri="{FF2B5EF4-FFF2-40B4-BE49-F238E27FC236}">
                <a16:creationId xmlns:a16="http://schemas.microsoft.com/office/drawing/2014/main" id="{6333FC88-F179-4C80-A1B9-1F4CE8803B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8107215" y="2941348"/>
            <a:ext cx="4126283" cy="309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64902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GradientRise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17107</TotalTime>
  <Words>442</Words>
  <Application>Microsoft Office PowerPoint</Application>
  <PresentationFormat>Široki zaslon</PresentationFormat>
  <Paragraphs>31</Paragraphs>
  <Slides>15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19" baseType="lpstr">
      <vt:lpstr>Arial</vt:lpstr>
      <vt:lpstr>Avenir Next LT Pro</vt:lpstr>
      <vt:lpstr>verdana</vt:lpstr>
      <vt:lpstr>GradientRiseVTI</vt:lpstr>
      <vt:lpstr>GLAGOLJICA U SUVREMENIM MEDIJIMA</vt:lpstr>
      <vt:lpstr>GLAGOLJICA</vt:lpstr>
      <vt:lpstr>Hrvatska glagoljica</vt:lpstr>
      <vt:lpstr>DAN HRVATSKE GLAGOLJICE</vt:lpstr>
      <vt:lpstr>Obrtna tehnička škola i glagoljica</vt:lpstr>
      <vt:lpstr>Vrijeme je!</vt:lpstr>
      <vt:lpstr>VRIJEME JE!</vt:lpstr>
      <vt:lpstr>Valentinovski sat i klasični sat</vt:lpstr>
      <vt:lpstr>STRANAC I KUKAC- egzistencija u vremenu</vt:lpstr>
      <vt:lpstr>Glagoljični dalijevski sat</vt:lpstr>
      <vt:lpstr>Foto album učeničkih radova</vt:lpstr>
      <vt:lpstr>PowerPoint prezentacija</vt:lpstr>
      <vt:lpstr>Vrijeme je!</vt:lpstr>
      <vt:lpstr>Važnost glagoljičkog pisma kroz prolaznost vremena</vt:lpstr>
      <vt:lpstr>Učenici 4.h s nastavnicom m. krišto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GLAGOLJICA U SUVREMENIM MEDIJIMA</dc:title>
  <dc:creator>Maja</dc:creator>
  <cp:lastModifiedBy>Maja</cp:lastModifiedBy>
  <cp:revision>2</cp:revision>
  <dcterms:created xsi:type="dcterms:W3CDTF">2022-05-03T14:59:19Z</dcterms:created>
  <dcterms:modified xsi:type="dcterms:W3CDTF">2022-05-15T12:06:41Z</dcterms:modified>
</cp:coreProperties>
</file>