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34"/>
  </p:notesMasterIdLst>
  <p:handoutMasterIdLst>
    <p:handoutMasterId r:id="rId35"/>
  </p:handoutMasterIdLst>
  <p:sldIdLst>
    <p:sldId id="257" r:id="rId2"/>
    <p:sldId id="265" r:id="rId3"/>
    <p:sldId id="267" r:id="rId4"/>
    <p:sldId id="266" r:id="rId5"/>
    <p:sldId id="258" r:id="rId6"/>
    <p:sldId id="273" r:id="rId7"/>
    <p:sldId id="263" r:id="rId8"/>
    <p:sldId id="262" r:id="rId9"/>
    <p:sldId id="264" r:id="rId10"/>
    <p:sldId id="259" r:id="rId11"/>
    <p:sldId id="260" r:id="rId12"/>
    <p:sldId id="269" r:id="rId13"/>
    <p:sldId id="270" r:id="rId14"/>
    <p:sldId id="268" r:id="rId15"/>
    <p:sldId id="271" r:id="rId16"/>
    <p:sldId id="261" r:id="rId17"/>
    <p:sldId id="272" r:id="rId18"/>
    <p:sldId id="274" r:id="rId19"/>
    <p:sldId id="275" r:id="rId20"/>
    <p:sldId id="28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  <p:sldId id="284" r:id="rId30"/>
    <p:sldId id="286" r:id="rId31"/>
    <p:sldId id="287" r:id="rId32"/>
    <p:sldId id="288" r:id="rId33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6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21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F17C056-E2D8-4E69-A4A5-6377CFF9CBCD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975D426-A9DD-4244-A2CE-1FB662374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8445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D7AE48-40F0-4534-9C37-95A749EABFAC}" type="datetime1">
              <a:rPr lang="sr-Latn-RS" smtClean="0"/>
              <a:t>3.12.23.</a:t>
            </a:fld>
            <a:endParaRPr lang="en-US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"/>
              <a:t>Kliknite da biste uredili stilove teksta matrice</a:t>
            </a:r>
            <a:endParaRPr lang="en-US"/>
          </a:p>
          <a:p>
            <a:pPr lvl="1" rtl="0"/>
            <a:r>
              <a:rPr lang="hr"/>
              <a:t>Druga razina</a:t>
            </a:r>
          </a:p>
          <a:p>
            <a:pPr lvl="2" rtl="0"/>
            <a:r>
              <a:rPr lang="hr"/>
              <a:t>Treća razina</a:t>
            </a:r>
          </a:p>
          <a:p>
            <a:pPr lvl="3" rtl="0"/>
            <a:r>
              <a:rPr lang="hr"/>
              <a:t>Četvrta razina</a:t>
            </a:r>
          </a:p>
          <a:p>
            <a:pPr lvl="4" rtl="0"/>
            <a:r>
              <a:rPr lang="hr"/>
              <a:t>Peta razina</a:t>
            </a:r>
            <a:endParaRPr lang="en-US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B41D33-19C8-4450-B3C5-BE83E9C8F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5525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8" name="Rezervirano mjesto za datum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B98FB7-01F8-4EAA-A9E0-60DE63D1A759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9" name="Rezervirano mjesto za podnožje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Rezervirano mjesto za broj slajda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1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DDA13D-5058-41B3-9154-31909F76EA62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9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rtlCol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okomiti tekst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rtlCol="0" anchor="t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zervirano mjesto za datum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ABE465-60E6-4621-9D67-3B8166BCFAD3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12" name="Rezervirano mjesto za podnožje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3" name="Rezervirano mjesto za broj slajda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4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8" name="Rezervirano mjesto za datum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43E2B2-CC96-48E9-A8E3-124697AD5DB0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9" name="Rezervirano mjesto za podnožje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Rezervirano mjesto za broj slajda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4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7" name="Rezervirano mjesto za datum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2C604F-5AB3-4565-9024-474093552AEF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9" name="Rezervirano mjesto za podnožje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Rezervirano mjesto za broj slajda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 rtlCol="0">
            <a:normAutofit/>
          </a:bodyPr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 rtlCol="0">
            <a:normAutofit/>
          </a:bodyPr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E57169-6A8E-4499-A06C-1CE200C65010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2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slov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hr-HR"/>
              <a:t>Kliknite da biste uredili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50701A-CF6D-409B-8AAB-3C0FDA152BE1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A8DBB8-E5FE-4D12-8D0D-E125A7F0AC2C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9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8" name="Rezervirano mjesto za datum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rtlCol="0"/>
          <a:lstStyle/>
          <a:p>
            <a:pPr rtl="0"/>
            <a:fld id="{BE207D48-FA92-4852-A1B3-00CEB7CFE179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10" name="Rezervirano mjesto za podnožje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Rezervirano mjesto za broj slajda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6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sliku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7DE0ED-EF93-4734-80CE-9BB208A2C0F1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8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hr"/>
              <a:t>Kliknite da biste uredili stilove teksta matrice</a:t>
            </a:r>
          </a:p>
          <a:p>
            <a:pPr lvl="1" rtl="0"/>
            <a:r>
              <a:rPr lang="hr"/>
              <a:t>Druga razina</a:t>
            </a:r>
          </a:p>
          <a:p>
            <a:pPr lvl="2" rtl="0"/>
            <a:r>
              <a:rPr lang="hr"/>
              <a:t>Treća razina</a:t>
            </a:r>
          </a:p>
          <a:p>
            <a:pPr lvl="3" rtl="0"/>
            <a:r>
              <a:rPr lang="hr"/>
              <a:t>Četvrta razina</a:t>
            </a:r>
          </a:p>
          <a:p>
            <a:pPr lvl="4" rtl="0"/>
            <a:r>
              <a:rPr lang="hr"/>
              <a:t>Peta razina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2EFF504-150E-4E49-AF20-767FBAA111EA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ravokutnik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Pravokutnik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Pravokutnik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089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11" r:id="rId5"/>
    <p:sldLayoutId id="2147483760" r:id="rId6"/>
    <p:sldLayoutId id="2147483762" r:id="rId7"/>
    <p:sldLayoutId id="2147483706" r:id="rId8"/>
    <p:sldLayoutId id="2147483709" r:id="rId9"/>
    <p:sldLayoutId id="2147483707" r:id="rId10"/>
    <p:sldLayoutId id="2147483708" r:id="rId11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hyperlink" Target="https://youtu.be/P_UtOFlXLsA?si=dU6w60PBGe0ny7hu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Pravokutnik 17">
            <a:extLst>
              <a:ext uri="{FF2B5EF4-FFF2-40B4-BE49-F238E27FC236}">
                <a16:creationId xmlns:a16="http://schemas.microsoft.com/office/drawing/2014/main" id="{D6D7A0BC-0046-4CAA-8E7F-DCAFE511E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6017" y="1385307"/>
            <a:ext cx="5432820" cy="1770895"/>
          </a:xfrm>
        </p:spPr>
        <p:txBody>
          <a:bodyPr rtlCol="0"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hr" sz="4800" dirty="0">
                <a:solidFill>
                  <a:schemeClr val="accent1">
                    <a:lumMod val="75000"/>
                  </a:schemeClr>
                </a:solidFill>
              </a:rPr>
              <a:t>Hajduk </a:t>
            </a:r>
            <a:br>
              <a:rPr lang="hr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hr" sz="4800" dirty="0">
                <a:solidFill>
                  <a:schemeClr val="accent1">
                    <a:lumMod val="75000"/>
                  </a:schemeClr>
                </a:solidFill>
              </a:rPr>
              <a:t>živi vječno!</a:t>
            </a:r>
          </a:p>
        </p:txBody>
      </p:sp>
      <p:sp>
        <p:nvSpPr>
          <p:cNvPr id="20" name="Pravokutnik 19">
            <a:extLst>
              <a:ext uri="{FF2B5EF4-FFF2-40B4-BE49-F238E27FC236}">
                <a16:creationId xmlns:a16="http://schemas.microsoft.com/office/drawing/2014/main" id="{E7C6334F-6411-41EC-AD7D-179EDD8B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2" name="Pravokutnik 21">
            <a:extLst>
              <a:ext uri="{FF2B5EF4-FFF2-40B4-BE49-F238E27FC236}">
                <a16:creationId xmlns:a16="http://schemas.microsoft.com/office/drawing/2014/main" id="{E6B02CEE-3AF8-4349-9B3E-8970E6DF6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4" name="Pravokutnik 23">
            <a:extLst>
              <a:ext uri="{FF2B5EF4-FFF2-40B4-BE49-F238E27FC236}">
                <a16:creationId xmlns:a16="http://schemas.microsoft.com/office/drawing/2014/main" id="{AAA01CF0-3FB5-44EB-B7DE-F2E86374C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87C83C9-7CB1-4583-A16A-56A3A948B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534" y="1093430"/>
            <a:ext cx="5266320" cy="5266320"/>
          </a:xfrm>
          <a:prstGeom prst="rect">
            <a:avLst/>
          </a:prstGeom>
        </p:spPr>
      </p:pic>
      <p:sp>
        <p:nvSpPr>
          <p:cNvPr id="7" name="Podnaslov 6">
            <a:extLst>
              <a:ext uri="{FF2B5EF4-FFF2-40B4-BE49-F238E27FC236}">
                <a16:creationId xmlns:a16="http://schemas.microsoft.com/office/drawing/2014/main" id="{8B787083-5F3B-1E6A-AB62-6500D06F4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58" y="4587245"/>
            <a:ext cx="5035538" cy="1929058"/>
          </a:xfrm>
        </p:spPr>
        <p:txBody>
          <a:bodyPr>
            <a:normAutofit lnSpcReduction="10000"/>
          </a:bodyPr>
          <a:lstStyle/>
          <a:p>
            <a:pPr algn="ctr"/>
            <a:r>
              <a:rPr lang="hr-HR" cap="none" dirty="0">
                <a:solidFill>
                  <a:schemeClr val="accent1">
                    <a:lumMod val="75000"/>
                  </a:schemeClr>
                </a:solidFill>
              </a:rPr>
              <a:t>Maja Krišto, prof. savjetnik</a:t>
            </a:r>
          </a:p>
          <a:p>
            <a:pPr algn="ctr"/>
            <a:r>
              <a:rPr lang="hr-HR" cap="none" dirty="0">
                <a:solidFill>
                  <a:schemeClr val="accent1">
                    <a:lumMod val="75000"/>
                  </a:schemeClr>
                </a:solidFill>
              </a:rPr>
              <a:t>Sandra  </a:t>
            </a:r>
            <a:r>
              <a:rPr lang="hr-HR" cap="none" dirty="0" err="1">
                <a:solidFill>
                  <a:schemeClr val="accent1">
                    <a:lumMod val="75000"/>
                  </a:schemeClr>
                </a:solidFill>
              </a:rPr>
              <a:t>Mrčić</a:t>
            </a:r>
            <a:r>
              <a:rPr lang="hr-HR" cap="none" dirty="0">
                <a:solidFill>
                  <a:schemeClr val="accent1">
                    <a:lumMod val="75000"/>
                  </a:schemeClr>
                </a:solidFill>
              </a:rPr>
              <a:t>, nastavnica strukovnih predmeta</a:t>
            </a:r>
          </a:p>
          <a:p>
            <a:pPr algn="ctr"/>
            <a:r>
              <a:rPr lang="hr-HR" cap="none" dirty="0">
                <a:solidFill>
                  <a:schemeClr val="accent1">
                    <a:lumMod val="75000"/>
                  </a:schemeClr>
                </a:solidFill>
              </a:rPr>
              <a:t>Milan Lučin, nastavnik praktične nastave</a:t>
            </a:r>
          </a:p>
          <a:p>
            <a:pPr algn="ctr"/>
            <a:r>
              <a:rPr lang="hr-HR" cap="none" dirty="0">
                <a:solidFill>
                  <a:schemeClr val="accent1">
                    <a:lumMod val="75000"/>
                  </a:schemeClr>
                </a:solidFill>
              </a:rPr>
              <a:t>Manuela Brnčić Dadić, prof. mentor</a:t>
            </a:r>
          </a:p>
          <a:p>
            <a:pPr algn="ctr"/>
            <a:r>
              <a:rPr lang="hr-HR" cap="none" dirty="0">
                <a:solidFill>
                  <a:schemeClr val="accent1">
                    <a:lumMod val="75000"/>
                  </a:schemeClr>
                </a:solidFill>
              </a:rPr>
              <a:t>učenici OTŠ</a:t>
            </a:r>
          </a:p>
          <a:p>
            <a:pPr algn="ctr"/>
            <a:endParaRPr lang="hr-HR" cap="none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5E71DAC4-97CC-EBFD-F9F7-4A741CF99A1B}"/>
              </a:ext>
            </a:extLst>
          </p:cNvPr>
          <p:cNvSpPr txBox="1"/>
          <p:nvPr/>
        </p:nvSpPr>
        <p:spPr>
          <a:xfrm>
            <a:off x="6556669" y="3579336"/>
            <a:ext cx="5188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rgbClr val="FF0000"/>
                </a:solidFill>
              </a:rPr>
              <a:t>UČENIČKA KONFERENCIJA</a:t>
            </a:r>
          </a:p>
        </p:txBody>
      </p:sp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408C9B5-2962-B4A2-06A1-97F5F0144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57" y="894824"/>
            <a:ext cx="3031852" cy="1357363"/>
          </a:xfrm>
        </p:spPr>
        <p:txBody>
          <a:bodyPr>
            <a:normAutofit/>
          </a:bodyPr>
          <a:lstStyle/>
          <a:p>
            <a:pPr algn="ctr"/>
            <a:r>
              <a:rPr lang="hr-HR" sz="3200" dirty="0">
                <a:solidFill>
                  <a:srgbClr val="FF0000"/>
                </a:solidFill>
              </a:rPr>
              <a:t>Pivnica</a:t>
            </a:r>
            <a:br>
              <a:rPr lang="hr-HR" sz="3200" dirty="0"/>
            </a:br>
            <a:r>
              <a:rPr lang="hr-HR" sz="3200" dirty="0">
                <a:solidFill>
                  <a:schemeClr val="accent2">
                    <a:lumMod val="75000"/>
                  </a:schemeClr>
                </a:solidFill>
              </a:rPr>
              <a:t>„kod fleka”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Slika 5" descr="Slika na kojoj se prikazuje odijevanje, obuća, traper, osoba&#10;&#10;Opis je automatski generiran">
            <a:extLst>
              <a:ext uri="{FF2B5EF4-FFF2-40B4-BE49-F238E27FC236}">
                <a16:creationId xmlns:a16="http://schemas.microsoft.com/office/drawing/2014/main" id="{7B5FA2A6-CEB4-1C1F-81CF-52283AF0C3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1" b="21391"/>
          <a:stretch/>
        </p:blipFill>
        <p:spPr>
          <a:xfrm>
            <a:off x="5635891" y="894824"/>
            <a:ext cx="4369270" cy="3060146"/>
          </a:xfrm>
          <a:prstGeom prst="rect">
            <a:avLst/>
          </a:prstGeom>
          <a:noFill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36316C3-7698-1753-E93C-0B45D8F6A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4C1599A4-5A93-A21E-2CC3-092B7BEA55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0E48A5BE-774C-4072-847A-F19777E0C1FC}" type="datetime1">
              <a:rPr lang="sr-Latn-RS" smtClean="0"/>
              <a:pPr rtl="0">
                <a:spcAft>
                  <a:spcPts val="600"/>
                </a:spcAft>
              </a:pPr>
              <a:t>3.12.23.</a:t>
            </a:fld>
            <a:endParaRPr lang="en-US"/>
          </a:p>
        </p:txBody>
      </p:sp>
      <p:pic>
        <p:nvPicPr>
          <p:cNvPr id="8" name="Slika 7" descr="Slika na kojoj se prikazuje tekst, stolnjaci i ubrusi, Posuđe za serviranje, šalica kave&#10;&#10;Opis je automatski generiran">
            <a:extLst>
              <a:ext uri="{FF2B5EF4-FFF2-40B4-BE49-F238E27FC236}">
                <a16:creationId xmlns:a16="http://schemas.microsoft.com/office/drawing/2014/main" id="{7D96F02D-0D52-FA0B-9E97-3A85B0B10C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17203" r="5355" b="22222"/>
          <a:stretch/>
        </p:blipFill>
        <p:spPr>
          <a:xfrm>
            <a:off x="775280" y="2836654"/>
            <a:ext cx="3024429" cy="3001393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F649F6F9-B733-5F0D-8385-26751B08290E}"/>
              </a:ext>
            </a:extLst>
          </p:cNvPr>
          <p:cNvSpPr txBox="1"/>
          <p:nvPr/>
        </p:nvSpPr>
        <p:spPr>
          <a:xfrm>
            <a:off x="4509048" y="4216303"/>
            <a:ext cx="7372951" cy="2240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b="1" dirty="0"/>
              <a:t>Slavne 1911. </a:t>
            </a:r>
            <a:r>
              <a:rPr lang="hr-HR" sz="2400" dirty="0"/>
              <a:t>godine u pivnici </a:t>
            </a:r>
            <a:r>
              <a:rPr lang="hr-HR" sz="2400" b="1" dirty="0"/>
              <a:t>„Kod Fleka“ </a:t>
            </a:r>
            <a:r>
              <a:rPr lang="hr-HR" sz="2400" dirty="0"/>
              <a:t>u srcu Praga, osnivači Hajduka su bili mladi studenti: Fabijan Kaliterna, Lucijan Stella, Ivan Šakić, Vjekoslav Ivanišević i Stjepan Lovrić.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9B0C2E2-3BA3-E3A6-7DB1-FA7104AAC6CD}"/>
              </a:ext>
            </a:extLst>
          </p:cNvPr>
          <p:cNvSpPr txBox="1"/>
          <p:nvPr/>
        </p:nvSpPr>
        <p:spPr>
          <a:xfrm>
            <a:off x="10154564" y="1790522"/>
            <a:ext cx="1727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Koordinatorica projekta Maja Krišto u FLEKU.</a:t>
            </a:r>
          </a:p>
        </p:txBody>
      </p:sp>
    </p:spTree>
    <p:extLst>
      <p:ext uri="{BB962C8B-B14F-4D97-AF65-F5344CB8AC3E}">
        <p14:creationId xmlns:p14="http://schemas.microsoft.com/office/powerpoint/2010/main" val="19926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794D70D9-8180-6279-0B89-EDBEB22E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pic>
        <p:nvPicPr>
          <p:cNvPr id="4" name="Slika 3" descr="Slika na kojoj se prikazuje tekst, umjetničko djelo, slikanje, plaketa&#10;&#10;Opis je automatski generiran">
            <a:extLst>
              <a:ext uri="{FF2B5EF4-FFF2-40B4-BE49-F238E27FC236}">
                <a16:creationId xmlns:a16="http://schemas.microsoft.com/office/drawing/2014/main" id="{C8227092-61C5-F019-0302-6C12C8FB5C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1" b="31487"/>
          <a:stretch/>
        </p:blipFill>
        <p:spPr>
          <a:xfrm>
            <a:off x="1188177" y="1036405"/>
            <a:ext cx="3031947" cy="2011680"/>
          </a:xfrm>
          <a:prstGeom prst="rect">
            <a:avLst/>
          </a:prstGeom>
        </p:spPr>
      </p:pic>
      <p:pic>
        <p:nvPicPr>
          <p:cNvPr id="6" name="Slika 5" descr="Slika na kojoj se prikazuje tekst, zgrada, pokazati znak, natpis&#10;&#10;Opis je automatski generiran">
            <a:extLst>
              <a:ext uri="{FF2B5EF4-FFF2-40B4-BE49-F238E27FC236}">
                <a16:creationId xmlns:a16="http://schemas.microsoft.com/office/drawing/2014/main" id="{7E45E9A8-FDAD-2835-F740-F9A67BF744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3" t="28547" r="11069" b="44092"/>
          <a:stretch/>
        </p:blipFill>
        <p:spPr>
          <a:xfrm>
            <a:off x="1265726" y="4541432"/>
            <a:ext cx="3031947" cy="1453415"/>
          </a:xfrm>
          <a:prstGeom prst="rect">
            <a:avLst/>
          </a:prstGeom>
        </p:spPr>
      </p:pic>
      <p:pic>
        <p:nvPicPr>
          <p:cNvPr id="8" name="Slika 7" descr="Slika na kojoj se prikazuje vanjski, zgrada, prozor, tekst&#10;&#10;Opis je automatski generiran">
            <a:extLst>
              <a:ext uri="{FF2B5EF4-FFF2-40B4-BE49-F238E27FC236}">
                <a16:creationId xmlns:a16="http://schemas.microsoft.com/office/drawing/2014/main" id="{8FDAF906-292D-BE0D-0518-4FA0F5BB60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9"/>
          <a:stretch/>
        </p:blipFill>
        <p:spPr>
          <a:xfrm>
            <a:off x="7421079" y="1224472"/>
            <a:ext cx="2376543" cy="2952696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2C993AE3-BE5E-882B-A8D4-2CFBC1DBC5B8}"/>
              </a:ext>
            </a:extLst>
          </p:cNvPr>
          <p:cNvSpPr txBox="1"/>
          <p:nvPr/>
        </p:nvSpPr>
        <p:spPr>
          <a:xfrm>
            <a:off x="144378" y="3194594"/>
            <a:ext cx="5274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U praškoj pivnici </a:t>
            </a:r>
            <a:r>
              <a:rPr lang="hr-HR" sz="2400" dirty="0" err="1"/>
              <a:t>Flek</a:t>
            </a:r>
            <a:r>
              <a:rPr lang="hr-HR" sz="2400" dirty="0"/>
              <a:t> 2001. podignuta je spomen ploča u čast ideje osnivanja Hajduka.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DBA1FD9-62E2-2D21-37BD-B23A0845EC18}"/>
              </a:ext>
            </a:extLst>
          </p:cNvPr>
          <p:cNvSpPr txBox="1"/>
          <p:nvPr/>
        </p:nvSpPr>
        <p:spPr>
          <a:xfrm>
            <a:off x="6096000" y="4540345"/>
            <a:ext cx="5794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Zabilježeno je kako je 13. veljače 2011. namjesništvo u Zadru odobrilo klupska pravila Hajduka.</a:t>
            </a:r>
          </a:p>
        </p:txBody>
      </p:sp>
    </p:spTree>
    <p:extLst>
      <p:ext uri="{BB962C8B-B14F-4D97-AF65-F5344CB8AC3E}">
        <p14:creationId xmlns:p14="http://schemas.microsoft.com/office/powerpoint/2010/main" val="391696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C95F8200-A7E7-CD0C-4532-C8B5E117B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pic>
        <p:nvPicPr>
          <p:cNvPr id="4" name="Slika 3" descr="Slika na kojoj se prikazuje Ljudsko lice, portret, Ljudska brada, čovjek&#10;&#10;Opis je automatski generiran">
            <a:extLst>
              <a:ext uri="{FF2B5EF4-FFF2-40B4-BE49-F238E27FC236}">
                <a16:creationId xmlns:a16="http://schemas.microsoft.com/office/drawing/2014/main" id="{22BBC528-A423-5853-EAC1-63138E922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93" y="1422400"/>
            <a:ext cx="3561695" cy="448056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06CE0336-B68B-E94E-8492-7CD656AABC5B}"/>
              </a:ext>
            </a:extLst>
          </p:cNvPr>
          <p:cNvSpPr txBox="1"/>
          <p:nvPr/>
        </p:nvSpPr>
        <p:spPr>
          <a:xfrm>
            <a:off x="5159141" y="2135160"/>
            <a:ext cx="6439301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dirty="0"/>
              <a:t>„ Upali ste nepozvani, bez kucanja, baš poput malih hajduka. Stoga eto vam imena Hajduk…”.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725810A-4F45-5857-250D-2D991FB4CF57}"/>
              </a:ext>
            </a:extLst>
          </p:cNvPr>
          <p:cNvSpPr txBox="1"/>
          <p:nvPr/>
        </p:nvSpPr>
        <p:spPr>
          <a:xfrm>
            <a:off x="5279879" y="3944710"/>
            <a:ext cx="6439301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dirty="0"/>
              <a:t>Mudri gimnazijski profesor zaslužan je za originalno ime našeg kluba.</a:t>
            </a:r>
          </a:p>
        </p:txBody>
      </p:sp>
    </p:spTree>
    <p:extLst>
      <p:ext uri="{BB962C8B-B14F-4D97-AF65-F5344CB8AC3E}">
        <p14:creationId xmlns:p14="http://schemas.microsoft.com/office/powerpoint/2010/main" val="290493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7CA6BB0-B092-8363-899D-BA612FD30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pic>
        <p:nvPicPr>
          <p:cNvPr id="4" name="Slika 3" descr="Slika na kojoj se prikazuje tekst, slikanje, boja, rukopis&#10;&#10;Opis je automatski generiran">
            <a:extLst>
              <a:ext uri="{FF2B5EF4-FFF2-40B4-BE49-F238E27FC236}">
                <a16:creationId xmlns:a16="http://schemas.microsoft.com/office/drawing/2014/main" id="{45ED1B31-C672-8CA0-1C65-F239E8CA8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33437"/>
            <a:ext cx="97536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0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C1D0D191-3CD0-F830-06F9-B5E2E733D6F6}"/>
              </a:ext>
            </a:extLst>
          </p:cNvPr>
          <p:cNvSpPr txBox="1"/>
          <p:nvPr/>
        </p:nvSpPr>
        <p:spPr>
          <a:xfrm>
            <a:off x="1066240" y="1279960"/>
            <a:ext cx="3031852" cy="17224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hr-HR" sz="9600" cap="all" dirty="0">
                <a:solidFill>
                  <a:srgbClr val="FFC000"/>
                </a:solidFill>
                <a:latin typeface="Baguet Script" panose="00000500000000000000" pitchFamily="2" charset="-18"/>
                <a:ea typeface="+mj-ea"/>
                <a:cs typeface="+mj-cs"/>
              </a:rPr>
              <a:t>1911</a:t>
            </a:r>
            <a:r>
              <a:rPr lang="hr-HR" sz="2400" cap="all" dirty="0">
                <a:solidFill>
                  <a:srgbClr val="FFC000"/>
                </a:solidFill>
                <a:latin typeface="Baguet Script" panose="00000500000000000000" pitchFamily="2" charset="-18"/>
                <a:ea typeface="+mj-ea"/>
                <a:cs typeface="+mj-cs"/>
              </a:rPr>
              <a:t>.</a:t>
            </a:r>
          </a:p>
        </p:txBody>
      </p:sp>
      <p:pic>
        <p:nvPicPr>
          <p:cNvPr id="5" name="Slika 4" descr="Slika na kojoj se prikazuje odijevanje, Ljudsko lice, čovjek, osoba&#10;&#10;Opis je automatski generiran">
            <a:extLst>
              <a:ext uri="{FF2B5EF4-FFF2-40B4-BE49-F238E27FC236}">
                <a16:creationId xmlns:a16="http://schemas.microsoft.com/office/drawing/2014/main" id="{A53D1633-0ABC-1957-ECA1-7BD29FB906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725"/>
          <a:stretch/>
        </p:blipFill>
        <p:spPr>
          <a:xfrm>
            <a:off x="4900928" y="1179829"/>
            <a:ext cx="6650991" cy="4658216"/>
          </a:xfrm>
          <a:prstGeom prst="rect">
            <a:avLst/>
          </a:prstGeom>
          <a:noFill/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4F9F2E51-2874-B7EA-A7C9-73731276C234}"/>
              </a:ext>
            </a:extLst>
          </p:cNvPr>
          <p:cNvSpPr txBox="1"/>
          <p:nvPr/>
        </p:nvSpPr>
        <p:spPr>
          <a:xfrm>
            <a:off x="729356" y="3326474"/>
            <a:ext cx="3031852" cy="22515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hr-HR" sz="3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13. veljače osnovan je Hajduk </a:t>
            </a:r>
          </a:p>
        </p:txBody>
      </p:sp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B43A4E4C-1E6A-D02F-4C17-8BFAABFA2F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E48A5BE-774C-4072-847A-F19777E0C1FC}" type="datetime1">
              <a:rPr lang="sr-Latn-RS" smtClean="0"/>
              <a:pPr>
                <a:spcAft>
                  <a:spcPts val="600"/>
                </a:spcAft>
              </a:pPr>
              <a:t>3.12.23.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0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75929B9F-CA33-E3D5-2EDF-2D73852EF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81D1D2E8-CDD1-E125-F436-571B3A9FE7A6}"/>
              </a:ext>
            </a:extLst>
          </p:cNvPr>
          <p:cNvSpPr txBox="1"/>
          <p:nvPr/>
        </p:nvSpPr>
        <p:spPr>
          <a:xfrm>
            <a:off x="1857675" y="2444275"/>
            <a:ext cx="8476649" cy="1969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800" dirty="0">
                <a:solidFill>
                  <a:srgbClr val="FF0000"/>
                </a:solidFill>
                <a:latin typeface="Baguet Script" panose="00000500000000000000" pitchFamily="2" charset="-18"/>
              </a:rPr>
              <a:t>„Ta riječ simbolizira sve najljepše u našem narodu: </a:t>
            </a:r>
            <a:r>
              <a:rPr lang="hr-HR" sz="2800" dirty="0">
                <a:solidFill>
                  <a:schemeClr val="accent1">
                    <a:lumMod val="75000"/>
                  </a:schemeClr>
                </a:solidFill>
                <a:latin typeface="Baguet Script" panose="00000500000000000000" pitchFamily="2" charset="-18"/>
              </a:rPr>
              <a:t>junaštvo, drugarstvo, ljubav za slobodom, prkos moćnome, zaštita slabome.”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2F188388-609B-9631-5E72-FC2CC60AB03E}"/>
              </a:ext>
            </a:extLst>
          </p:cNvPr>
          <p:cNvSpPr txBox="1"/>
          <p:nvPr/>
        </p:nvSpPr>
        <p:spPr>
          <a:xfrm>
            <a:off x="7687229" y="5120933"/>
            <a:ext cx="3086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0000"/>
                </a:solidFill>
                <a:latin typeface="Baguet Script" panose="00000500000000000000" pitchFamily="2" charset="-18"/>
              </a:rPr>
              <a:t>prof., Josip Barač</a:t>
            </a:r>
          </a:p>
        </p:txBody>
      </p:sp>
    </p:spTree>
    <p:extLst>
      <p:ext uri="{BB962C8B-B14F-4D97-AF65-F5344CB8AC3E}">
        <p14:creationId xmlns:p14="http://schemas.microsoft.com/office/powerpoint/2010/main" val="43952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504E8207-4DD9-F4F1-59EA-DC27BA7A5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pic>
        <p:nvPicPr>
          <p:cNvPr id="4" name="Slika 3" descr="Slika na kojoj se prikazuje tekst, Font, poster, knjiga&#10;&#10;Opis je automatski generiran">
            <a:extLst>
              <a:ext uri="{FF2B5EF4-FFF2-40B4-BE49-F238E27FC236}">
                <a16:creationId xmlns:a16="http://schemas.microsoft.com/office/drawing/2014/main" id="{5AC29545-8E51-3148-4026-F85C876EA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9" y="1402080"/>
            <a:ext cx="3661360" cy="450088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BEE22374-5731-E3E5-0B01-25BAD8F10FDD}"/>
              </a:ext>
            </a:extLst>
          </p:cNvPr>
          <p:cNvSpPr txBox="1"/>
          <p:nvPr/>
        </p:nvSpPr>
        <p:spPr>
          <a:xfrm>
            <a:off x="4889634" y="1251284"/>
            <a:ext cx="6468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latin typeface="Baguet Script" panose="00000500000000000000" pitchFamily="2" charset="-18"/>
              </a:rPr>
              <a:t>Nastala je povijest kakvu nitko nema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1B5A4C6-7E96-BDB7-96B5-74D3D431CC15}"/>
              </a:ext>
            </a:extLst>
          </p:cNvPr>
          <p:cNvSpPr txBox="1"/>
          <p:nvPr/>
        </p:nvSpPr>
        <p:spPr>
          <a:xfrm>
            <a:off x="5034013" y="2300438"/>
            <a:ext cx="6015789" cy="3547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Baguet Script" panose="00000500000000000000" pitchFamily="2" charset="-18"/>
              </a:rPr>
              <a:t>Klupske boje:</a:t>
            </a:r>
          </a:p>
          <a:p>
            <a:endParaRPr lang="hr-HR" sz="2400" dirty="0">
              <a:latin typeface="Baguet Script" panose="000005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hr-HR" sz="2400" dirty="0">
                <a:latin typeface="Baguet Script" panose="00000500000000000000" pitchFamily="2" charset="-18"/>
              </a:rPr>
              <a:t>- bijela košulja modre „gaćice” simbolizirali su bijelo jedro na modrom moru</a:t>
            </a:r>
          </a:p>
          <a:p>
            <a:pPr>
              <a:lnSpc>
                <a:spcPct val="150000"/>
              </a:lnSpc>
            </a:pPr>
            <a:r>
              <a:rPr lang="hr-HR" sz="2400" dirty="0">
                <a:latin typeface="Baguet Script" panose="00000500000000000000" pitchFamily="2" charset="-18"/>
              </a:rPr>
              <a:t>- boja dresa nije i službena boja zastave Hajduka koja je crveno modra s bijelim natpisom Hajduk (u sredini).</a:t>
            </a:r>
          </a:p>
        </p:txBody>
      </p:sp>
    </p:spTree>
    <p:extLst>
      <p:ext uri="{BB962C8B-B14F-4D97-AF65-F5344CB8AC3E}">
        <p14:creationId xmlns:p14="http://schemas.microsoft.com/office/powerpoint/2010/main" val="337697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8DF4B092-A1A1-05E4-8554-9C80063FE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A60E50CC-EEBF-1433-D177-9B0722E226BD}"/>
              </a:ext>
            </a:extLst>
          </p:cNvPr>
          <p:cNvSpPr txBox="1"/>
          <p:nvPr/>
        </p:nvSpPr>
        <p:spPr>
          <a:xfrm>
            <a:off x="827773" y="1448677"/>
            <a:ext cx="9750392" cy="2240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dirty="0"/>
              <a:t>„ U povijesti nogometa nije poznato da je iz manjeg grada potekao veći klub koji je kroz dugih šezdeset godina svog djelovanja isprepleo imena divne, neponovljive legende, sukladno stapajući s njima sve što je najljepše u sportu i u čovjeku.“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2900B11-D36B-0C72-B4F9-73AA661C539B}"/>
              </a:ext>
            </a:extLst>
          </p:cNvPr>
          <p:cNvSpPr txBox="1"/>
          <p:nvPr/>
        </p:nvSpPr>
        <p:spPr>
          <a:xfrm>
            <a:off x="7805941" y="3975234"/>
            <a:ext cx="2444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Miljenko Smoje</a:t>
            </a:r>
          </a:p>
        </p:txBody>
      </p:sp>
    </p:spTree>
    <p:extLst>
      <p:ext uri="{BB962C8B-B14F-4D97-AF65-F5344CB8AC3E}">
        <p14:creationId xmlns:p14="http://schemas.microsoft.com/office/powerpoint/2010/main" val="191860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C6C8D620-EC8F-C981-D1C4-DBFEBAA30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16B7E58A-B0AE-12F9-FF36-234499C03C78}"/>
              </a:ext>
            </a:extLst>
          </p:cNvPr>
          <p:cNvSpPr txBox="1"/>
          <p:nvPr/>
        </p:nvSpPr>
        <p:spPr>
          <a:xfrm>
            <a:off x="829767" y="2139282"/>
            <a:ext cx="3386098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400" dirty="0"/>
              <a:t>„Branili smo se ka lavi, a napadali ka tigri!”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588AE3A5-0A68-2B7B-645A-B14F6794714A}"/>
              </a:ext>
            </a:extLst>
          </p:cNvPr>
          <p:cNvSpPr txBox="1"/>
          <p:nvPr/>
        </p:nvSpPr>
        <p:spPr>
          <a:xfrm>
            <a:off x="1458908" y="3823635"/>
            <a:ext cx="1799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Velo</a:t>
            </a:r>
            <a:r>
              <a:rPr lang="hr-HR" sz="2400" dirty="0">
                <a:solidFill>
                  <a:srgbClr val="6EAC1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r-HR" sz="2400" dirty="0" err="1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misto</a:t>
            </a:r>
            <a:endParaRPr lang="hr-H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Snimanje zaslona 6">
            <a:hlinkClick r:id="" action="ppaction://media"/>
            <a:extLst>
              <a:ext uri="{FF2B5EF4-FFF2-40B4-BE49-F238E27FC236}">
                <a16:creationId xmlns:a16="http://schemas.microsoft.com/office/drawing/2014/main" id="{F9E54885-39F5-6DAC-40D8-01427725BE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636" y="1676121"/>
            <a:ext cx="5652456" cy="35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5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8072">
        <p14:prism/>
      </p:transition>
    </mc:Choice>
    <mc:Fallback xmlns="">
      <p:transition spd="slow" advTm="280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0F0432A-FC1B-B88F-74FD-E827B64D9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2B3E53DB-6A1C-F1EE-9BD8-558D8881941E}"/>
              </a:ext>
            </a:extLst>
          </p:cNvPr>
          <p:cNvSpPr txBox="1"/>
          <p:nvPr/>
        </p:nvSpPr>
        <p:spPr>
          <a:xfrm>
            <a:off x="375386" y="487878"/>
            <a:ext cx="11636942" cy="611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Ajduk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je prvi nogometni klub na svitu koji je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obiša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sve kontinente.   Igra je u stotine gradova, ali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nidir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ni u jednome gradu nije se dogodilo da je osta bez svoji drukeri. A kad Split, kad Dalmacija slavi svoga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Ajduka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 veseli se njegovim trijumfima osvojenim šampionatima i kupovima onda je to fešta nad feštama, spektakl nad spektaklima, teatar sa stotinu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ijad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protagonista kakvi se nikad i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nidir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 svitu ne more režirat. Sve ča se more micat, od sitnoga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diteta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do friško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inkolpanoga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starca, sve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izajde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 ulicu.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Svak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svakome čestita, raduje se,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svak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svakoga grli i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jubi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piva se i plače od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milinja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a zvona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zvonidu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vapori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fišćotadu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ferate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zviždu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sirene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zavijadu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maškule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pucadu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rokete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letidu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i sve ča u velikome gradu proizvodi zvukove, galamu, šušur sve se stavi u pokret. Pedeset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ijad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tonobili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kamioni, traktori, motori, sve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trumbete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čarčajike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pirje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zvončići i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ramine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stvoridu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najveću buku od postanka svita do danas.</a:t>
            </a:r>
            <a:r>
              <a:rPr lang="hr-HR" sz="2400" dirty="0"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Miljenko Smoje</a:t>
            </a:r>
          </a:p>
        </p:txBody>
      </p:sp>
    </p:spTree>
    <p:extLst>
      <p:ext uri="{BB962C8B-B14F-4D97-AF65-F5344CB8AC3E}">
        <p14:creationId xmlns:p14="http://schemas.microsoft.com/office/powerpoint/2010/main" val="80723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7D86F261-1DEB-B3B4-BA84-2EEDAE6A8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8BB26DD-E010-C94F-014E-EE64DD09D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87" y="1390681"/>
            <a:ext cx="6820278" cy="4240097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6EDA1BA7-64F3-A8B2-D82F-DAEC8FEC6DB2}"/>
              </a:ext>
            </a:extLst>
          </p:cNvPr>
          <p:cNvSpPr txBox="1"/>
          <p:nvPr/>
        </p:nvSpPr>
        <p:spPr>
          <a:xfrm>
            <a:off x="7486316" y="923699"/>
            <a:ext cx="4348480" cy="501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dirty="0"/>
              <a:t>U Javnom pozivu CI SDŽ Obrtna tehnička škola Split prijavila se na projekt „Čuvari baštine” ovogodišnjeg naziva „Priče moga kraja” projektom o nikada do sada ispričanoj legendi o nastanku nogometnog kluba Hajduk, fenomena koji živi vječno.</a:t>
            </a:r>
          </a:p>
        </p:txBody>
      </p:sp>
    </p:spTree>
    <p:extLst>
      <p:ext uri="{BB962C8B-B14F-4D97-AF65-F5344CB8AC3E}">
        <p14:creationId xmlns:p14="http://schemas.microsoft.com/office/powerpoint/2010/main" val="12002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4D83476F-28E6-B5F3-3A70-1AFFCD8F7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7EC336F9-CA31-A105-F158-6C9CD99504FE}"/>
              </a:ext>
            </a:extLst>
          </p:cNvPr>
          <p:cNvSpPr txBox="1"/>
          <p:nvPr/>
        </p:nvSpPr>
        <p:spPr>
          <a:xfrm>
            <a:off x="907984" y="1566585"/>
            <a:ext cx="10376032" cy="445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dirty="0"/>
              <a:t>Britanski istraživač povijesti nogometa Chris Lee  navodi u svojoj knjizi „Priče o porijeklu: Pioniri koji su nogomet odnijeli u svijet”  značajan doprinos splitskoga kluba u povijesti svjetskog nogometa, oba iz sredine prošlog stoljeća o osnivanju prve organizirane navijačke skupine (</a:t>
            </a:r>
            <a:r>
              <a:rPr lang="hr-HR" sz="2400" b="1" dirty="0"/>
              <a:t>Torcide</a:t>
            </a:r>
            <a:r>
              <a:rPr lang="hr-HR" sz="2400" dirty="0"/>
              <a:t>) u Europi </a:t>
            </a:r>
            <a:r>
              <a:rPr lang="hr-HR" sz="2400" b="1" dirty="0"/>
              <a:t>1950.</a:t>
            </a:r>
            <a:r>
              <a:rPr lang="hr-HR" sz="2400" dirty="0"/>
              <a:t> godine.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"Ne samo da je splitski Hajduk bio ključni svjetionik … već je klub zaslužan i za uvođenje navijačke kulture u Europu.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Kultura pjesme i navijanja na kraju se proširila diljem Europe, a to su omogućili navijači Hajduka, naveo je Lee.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C3D2341-F511-FDC0-C085-4F102DF98302}"/>
              </a:ext>
            </a:extLst>
          </p:cNvPr>
          <p:cNvSpPr txBox="1"/>
          <p:nvPr/>
        </p:nvSpPr>
        <p:spPr>
          <a:xfrm>
            <a:off x="907984" y="933651"/>
            <a:ext cx="3808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NAVIJAČI HAJDUKA</a:t>
            </a:r>
          </a:p>
        </p:txBody>
      </p:sp>
    </p:spTree>
    <p:extLst>
      <p:ext uri="{BB962C8B-B14F-4D97-AF65-F5344CB8AC3E}">
        <p14:creationId xmlns:p14="http://schemas.microsoft.com/office/powerpoint/2010/main" val="400770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3825F7FE-0A3F-198F-9E4B-0550B0DE1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57BB5B8F-5E2A-0623-061B-71EFC4AA9D42}"/>
              </a:ext>
            </a:extLst>
          </p:cNvPr>
          <p:cNvSpPr txBox="1"/>
          <p:nvPr/>
        </p:nvSpPr>
        <p:spPr>
          <a:xfrm>
            <a:off x="234215" y="1187479"/>
            <a:ext cx="11723570" cy="528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  <a:p>
            <a:pPr>
              <a:lnSpc>
                <a:spcPct val="150000"/>
              </a:lnSpc>
            </a:pPr>
            <a:r>
              <a:rPr lang="hr-HR" dirty="0"/>
              <a:t>- </a:t>
            </a:r>
            <a:r>
              <a:rPr lang="hr-HR" sz="2400" dirty="0"/>
              <a:t>visokomotivirani i potencijalno daroviti </a:t>
            </a:r>
            <a:r>
              <a:rPr lang="hr-HR" sz="2400" b="1" dirty="0"/>
              <a:t>učenici OTŠ Split </a:t>
            </a:r>
            <a:r>
              <a:rPr lang="hr-HR" sz="2400" dirty="0"/>
              <a:t>u obrtničkim zanimanjima, zainteresirani za projektni rad, interdisciplinarni pristup, suradničko, istraživačko i inovativno učenje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- razvijat će inovativnosti, kreativnosti, kritičko mišljenje, informacijsku i digitalnu pismenost te sposobnosti za istraživački i suradnički rad kroz planiranje, provedbu i prezentaciju projekta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- učenike i djelatnike potičemo u izgradnji osobnog, kulturnog i zavičajnog identiteta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- “Priče moga kraja” oživljavanje starih priča i upoznavanje javnosti s legendom o Hajduku, ali i povijesnim događajima koji su doveli do današnjega statusa legende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4D0C82F-A337-0EA9-08A0-5C7C6E7FC84C}"/>
              </a:ext>
            </a:extLst>
          </p:cNvPr>
          <p:cNvSpPr txBox="1"/>
          <p:nvPr/>
        </p:nvSpPr>
        <p:spPr>
          <a:xfrm>
            <a:off x="1270535" y="818147"/>
            <a:ext cx="475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SUDIONICI PROJEKTA</a:t>
            </a:r>
          </a:p>
        </p:txBody>
      </p:sp>
    </p:spTree>
    <p:extLst>
      <p:ext uri="{BB962C8B-B14F-4D97-AF65-F5344CB8AC3E}">
        <p14:creationId xmlns:p14="http://schemas.microsoft.com/office/powerpoint/2010/main" val="242117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642B4C76-C6AE-30F6-52EB-1220F14E9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pic>
        <p:nvPicPr>
          <p:cNvPr id="7" name="WhatsApp Video 2023-11-10 at 18.24.40">
            <a:hlinkClick r:id="" action="ppaction://media"/>
            <a:extLst>
              <a:ext uri="{FF2B5EF4-FFF2-40B4-BE49-F238E27FC236}">
                <a16:creationId xmlns:a16="http://schemas.microsoft.com/office/drawing/2014/main" id="{0F2D9E22-6B22-123E-7E8A-8F65D7959E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2332" y="1010920"/>
            <a:ext cx="3166029" cy="517118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892AAD8-B86C-4A99-DBEE-C03D46811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351" y="1010920"/>
            <a:ext cx="3907751" cy="5210334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D5A59D6F-3A06-50CF-671A-8C57540EB80F}"/>
              </a:ext>
            </a:extLst>
          </p:cNvPr>
          <p:cNvSpPr txBox="1"/>
          <p:nvPr/>
        </p:nvSpPr>
        <p:spPr>
          <a:xfrm>
            <a:off x="10279781" y="2862691"/>
            <a:ext cx="1655545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dirty="0">
                <a:solidFill>
                  <a:srgbClr val="FF0000"/>
                </a:solidFill>
              </a:rPr>
              <a:t>„VRUĆI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</a:rPr>
              <a:t>STOLAC”</a:t>
            </a:r>
          </a:p>
        </p:txBody>
      </p:sp>
    </p:spTree>
    <p:extLst>
      <p:ext uri="{BB962C8B-B14F-4D97-AF65-F5344CB8AC3E}">
        <p14:creationId xmlns:p14="http://schemas.microsoft.com/office/powerpoint/2010/main" val="111428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642B4C76-C6AE-30F6-52EB-1220F14E9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542DB0A-F974-8103-9680-56263BE529EF}"/>
              </a:ext>
            </a:extLst>
          </p:cNvPr>
          <p:cNvSpPr txBox="1"/>
          <p:nvPr/>
        </p:nvSpPr>
        <p:spPr>
          <a:xfrm>
            <a:off x="4312715" y="1357162"/>
            <a:ext cx="7634852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300" dirty="0"/>
              <a:t>- pripremiti video materijal te ga ponuditi lokalnoj televiziji </a:t>
            </a:r>
          </a:p>
          <a:p>
            <a:pPr>
              <a:lnSpc>
                <a:spcPct val="150000"/>
              </a:lnSpc>
            </a:pPr>
            <a:r>
              <a:rPr lang="hr-HR" sz="2300" dirty="0"/>
              <a:t>- objaviti video materijale na </a:t>
            </a:r>
            <a:r>
              <a:rPr lang="hr-HR" sz="2300" dirty="0" err="1"/>
              <a:t>Youtubeu</a:t>
            </a:r>
            <a:r>
              <a:rPr lang="hr-HR" sz="2300" dirty="0"/>
              <a:t> </a:t>
            </a:r>
          </a:p>
          <a:p>
            <a:pPr>
              <a:lnSpc>
                <a:spcPct val="150000"/>
              </a:lnSpc>
            </a:pPr>
            <a:r>
              <a:rPr lang="hr-HR" sz="2300" dirty="0"/>
              <a:t>- organizirati projekciju otvorenu za javnost u OTŠ… </a:t>
            </a:r>
          </a:p>
          <a:p>
            <a:pPr>
              <a:lnSpc>
                <a:spcPct val="150000"/>
              </a:lnSpc>
            </a:pPr>
            <a:r>
              <a:rPr lang="hr-HR" sz="2300" dirty="0"/>
              <a:t>- organizirati izložbu fotografija otvorenu za javnost u OTŠ…  </a:t>
            </a:r>
          </a:p>
          <a:p>
            <a:pPr>
              <a:lnSpc>
                <a:spcPct val="150000"/>
              </a:lnSpc>
            </a:pPr>
            <a:r>
              <a:rPr lang="hr-HR" sz="2300" dirty="0"/>
              <a:t>- organizirati izložbu fotografija ili  materijala nastalih tijekom provedbe projekta otvorenu za javnost kroz poster plakat</a:t>
            </a:r>
          </a:p>
          <a:p>
            <a:pPr>
              <a:lnSpc>
                <a:spcPct val="150000"/>
              </a:lnSpc>
            </a:pPr>
            <a:r>
              <a:rPr lang="hr-HR" sz="2300" dirty="0"/>
              <a:t>- ideja, dizajn i izrada suvenira Hajduka koji će izrađivati učenici u projektu ( uz prethodnu suglasnost HNK „Hajduk“ )</a:t>
            </a:r>
          </a:p>
          <a:p>
            <a:endParaRPr lang="hr-HR" sz="2000" dirty="0"/>
          </a:p>
        </p:txBody>
      </p:sp>
      <p:pic>
        <p:nvPicPr>
          <p:cNvPr id="8" name="Slika 7" descr="Slika na kojoj se prikazuje odijevanje, osoba, obuća, u dvorani&#10;&#10;Opis je automatski generiran">
            <a:extLst>
              <a:ext uri="{FF2B5EF4-FFF2-40B4-BE49-F238E27FC236}">
                <a16:creationId xmlns:a16="http://schemas.microsoft.com/office/drawing/2014/main" id="{CC80099E-F0B5-F24B-486D-B1730AD9E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8" y="2027283"/>
            <a:ext cx="3511173" cy="3829689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CCDD1623-1A6B-9FAF-A9DD-A7041D02FBD6}"/>
              </a:ext>
            </a:extLst>
          </p:cNvPr>
          <p:cNvSpPr txBox="1"/>
          <p:nvPr/>
        </p:nvSpPr>
        <p:spPr>
          <a:xfrm>
            <a:off x="444810" y="1001028"/>
            <a:ext cx="3617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/>
              <a:t>PLANIRANE AKTIVNOSTI PROJEKTA</a:t>
            </a:r>
          </a:p>
        </p:txBody>
      </p:sp>
    </p:spTree>
    <p:extLst>
      <p:ext uri="{BB962C8B-B14F-4D97-AF65-F5344CB8AC3E}">
        <p14:creationId xmlns:p14="http://schemas.microsoft.com/office/powerpoint/2010/main" val="130364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642B4C76-C6AE-30F6-52EB-1220F14E9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pic>
        <p:nvPicPr>
          <p:cNvPr id="4" name="Slika 3" descr="Slika na kojoj se prikazuje tekst, namještaj, stolica, pod&#10;&#10;Opis je automatski generiran">
            <a:extLst>
              <a:ext uri="{FF2B5EF4-FFF2-40B4-BE49-F238E27FC236}">
                <a16:creationId xmlns:a16="http://schemas.microsoft.com/office/drawing/2014/main" id="{5164D14E-5C7E-BB0C-E024-0208A1F9E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1000760"/>
            <a:ext cx="3851910" cy="513588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5542DB0A-F974-8103-9680-56263BE529EF}"/>
              </a:ext>
            </a:extLst>
          </p:cNvPr>
          <p:cNvSpPr txBox="1"/>
          <p:nvPr/>
        </p:nvSpPr>
        <p:spPr>
          <a:xfrm>
            <a:off x="4630943" y="753256"/>
            <a:ext cx="7561057" cy="556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dirty="0"/>
              <a:t>- intervju s učenicima OTŠ koji su trenirali u NK Hajduk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- intervju s legendama Hajduka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- pripremiti materijal za predstavljanje projekta na „Festivalu izvrsnosti“ za CI SDŽ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- napraviti prezentaciju o provedbi cjelokupnoga projekta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- napraviti brošuru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- napraviti web stranicu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- provesti </a:t>
            </a:r>
            <a:r>
              <a:rPr lang="hr-HR" sz="2400" dirty="0" err="1"/>
              <a:t>samoevaluaciju</a:t>
            </a:r>
            <a:r>
              <a:rPr lang="hr-HR" sz="2400" dirty="0"/>
              <a:t> i evaluaciju provedbe projekta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- sve aktivnosti objavljivati na web stranicama škole i partnera u projektu</a:t>
            </a:r>
          </a:p>
        </p:txBody>
      </p:sp>
    </p:spTree>
    <p:extLst>
      <p:ext uri="{BB962C8B-B14F-4D97-AF65-F5344CB8AC3E}">
        <p14:creationId xmlns:p14="http://schemas.microsoft.com/office/powerpoint/2010/main" val="42404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642B4C76-C6AE-30F6-52EB-1220F14E9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pic>
        <p:nvPicPr>
          <p:cNvPr id="4" name="Slika 3" descr="Slika na kojoj se prikazuje tekst, namještaj, stolica, pod&#10;&#10;Opis je automatski generiran">
            <a:extLst>
              <a:ext uri="{FF2B5EF4-FFF2-40B4-BE49-F238E27FC236}">
                <a16:creationId xmlns:a16="http://schemas.microsoft.com/office/drawing/2014/main" id="{5164D14E-5C7E-BB0C-E024-0208A1F9E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292" y="2033101"/>
            <a:ext cx="3293110" cy="4390813"/>
          </a:xfrm>
          <a:prstGeom prst="rect">
            <a:avLst/>
          </a:prstGeom>
        </p:spPr>
      </p:pic>
      <p:pic>
        <p:nvPicPr>
          <p:cNvPr id="3" name="WhatsApp Video 2023-11-10 at 18.37.05">
            <a:hlinkClick r:id="" action="ppaction://media"/>
            <a:extLst>
              <a:ext uri="{FF2B5EF4-FFF2-40B4-BE49-F238E27FC236}">
                <a16:creationId xmlns:a16="http://schemas.microsoft.com/office/drawing/2014/main" id="{57D5B209-09EA-AB2B-B407-A32E32607B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1107" y="1039114"/>
            <a:ext cx="3048000" cy="538480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B1CBDE5E-5512-10FD-F019-C6DD9B510B74}"/>
              </a:ext>
            </a:extLst>
          </p:cNvPr>
          <p:cNvSpPr txBox="1"/>
          <p:nvPr/>
        </p:nvSpPr>
        <p:spPr>
          <a:xfrm>
            <a:off x="1377047" y="888198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solidFill>
                  <a:srgbClr val="FF0000"/>
                </a:solidFill>
                <a:latin typeface="Baguet Script" panose="00000500000000000000" pitchFamily="2" charset="-18"/>
              </a:rPr>
              <a:t>Zašto sam </a:t>
            </a:r>
          </a:p>
          <a:p>
            <a:pPr algn="ctr"/>
            <a:r>
              <a:rPr lang="hr-HR" sz="2800" dirty="0">
                <a:solidFill>
                  <a:schemeClr val="accent1">
                    <a:lumMod val="75000"/>
                  </a:schemeClr>
                </a:solidFill>
                <a:latin typeface="Baguet Script" panose="00000500000000000000" pitchFamily="2" charset="-18"/>
              </a:rPr>
              <a:t>skupljao sličice?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AB2CCCE4-455D-CF13-454F-2EE2A8055911}"/>
              </a:ext>
            </a:extLst>
          </p:cNvPr>
          <p:cNvSpPr txBox="1"/>
          <p:nvPr/>
        </p:nvSpPr>
        <p:spPr>
          <a:xfrm>
            <a:off x="10164276" y="3131349"/>
            <a:ext cx="1405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Učenici 3.c govore o Hajduku.</a:t>
            </a:r>
          </a:p>
        </p:txBody>
      </p:sp>
    </p:spTree>
    <p:extLst>
      <p:ext uri="{BB962C8B-B14F-4D97-AF65-F5344CB8AC3E}">
        <p14:creationId xmlns:p14="http://schemas.microsoft.com/office/powerpoint/2010/main" val="235275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BC246B0C-08B8-C9D4-1A48-F0496DDAC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pic>
        <p:nvPicPr>
          <p:cNvPr id="4" name="Slika 3" descr="Slika na kojoj se prikazuje alat, osoba, radna klupa, bušilica&#10;&#10;Opis je automatski generiran">
            <a:extLst>
              <a:ext uri="{FF2B5EF4-FFF2-40B4-BE49-F238E27FC236}">
                <a16:creationId xmlns:a16="http://schemas.microsoft.com/office/drawing/2014/main" id="{7363D1D2-706A-FAD1-5D87-9E173BADF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28" y="661737"/>
            <a:ext cx="2075447" cy="2767263"/>
          </a:xfrm>
          <a:prstGeom prst="rect">
            <a:avLst/>
          </a:prstGeom>
        </p:spPr>
      </p:pic>
      <p:pic>
        <p:nvPicPr>
          <p:cNvPr id="8" name="Slika 7" descr="Slika na kojoj se prikazuje odijevanje, osoba, obuća, čovjek&#10;&#10;Opis je automatski generiran">
            <a:extLst>
              <a:ext uri="{FF2B5EF4-FFF2-40B4-BE49-F238E27FC236}">
                <a16:creationId xmlns:a16="http://schemas.microsoft.com/office/drawing/2014/main" id="{B1DD91AD-5777-BF46-44AD-E9D0BCCC8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262" y="661736"/>
            <a:ext cx="2075448" cy="2767264"/>
          </a:xfrm>
          <a:prstGeom prst="rect">
            <a:avLst/>
          </a:prstGeom>
        </p:spPr>
      </p:pic>
      <p:pic>
        <p:nvPicPr>
          <p:cNvPr id="10" name="Slika 9" descr="Slika na kojoj se prikazuje alat, dlijeto, ručni alati, alat za ručnu obradu metala&#10;&#10;Opis je automatski generiran">
            <a:extLst>
              <a:ext uri="{FF2B5EF4-FFF2-40B4-BE49-F238E27FC236}">
                <a16:creationId xmlns:a16="http://schemas.microsoft.com/office/drawing/2014/main" id="{E432CE9B-E42D-A3D1-0365-A2B8B6FCE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27" y="3646325"/>
            <a:ext cx="2075448" cy="2767264"/>
          </a:xfrm>
          <a:prstGeom prst="rect">
            <a:avLst/>
          </a:prstGeom>
        </p:spPr>
      </p:pic>
      <p:pic>
        <p:nvPicPr>
          <p:cNvPr id="12" name="Slika 11" descr="Slika na kojoj se prikazuje odijevanje, osoba, u dvorani, čovjek&#10;&#10;Opis je automatski generiran">
            <a:extLst>
              <a:ext uri="{FF2B5EF4-FFF2-40B4-BE49-F238E27FC236}">
                <a16:creationId xmlns:a16="http://schemas.microsoft.com/office/drawing/2014/main" id="{FCDBC28B-3741-E762-802B-BF1431952C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89"/>
          <a:stretch/>
        </p:blipFill>
        <p:spPr>
          <a:xfrm>
            <a:off x="5134299" y="3701659"/>
            <a:ext cx="2693421" cy="2449596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7FAEE1C3-45F5-152B-82C4-D1485ABC37A4}"/>
              </a:ext>
            </a:extLst>
          </p:cNvPr>
          <p:cNvSpPr txBox="1"/>
          <p:nvPr/>
        </p:nvSpPr>
        <p:spPr>
          <a:xfrm>
            <a:off x="1135780" y="912750"/>
            <a:ext cx="2242687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400" dirty="0">
                <a:solidFill>
                  <a:srgbClr val="FF0000"/>
                </a:solidFill>
              </a:rPr>
              <a:t>U radionici OTŠ</a:t>
            </a:r>
          </a:p>
          <a:p>
            <a:pPr algn="ctr">
              <a:lnSpc>
                <a:spcPct val="150000"/>
              </a:lnSpc>
            </a:pPr>
            <a:r>
              <a:rPr lang="hr-HR" sz="2400" dirty="0"/>
              <a:t> </a:t>
            </a:r>
            <a:r>
              <a:rPr lang="hr-HR" sz="2400" dirty="0">
                <a:solidFill>
                  <a:schemeClr val="accent2">
                    <a:lumMod val="75000"/>
                  </a:schemeClr>
                </a:solidFill>
              </a:rPr>
              <a:t>čarolija nastaje</a:t>
            </a:r>
          </a:p>
        </p:txBody>
      </p:sp>
      <p:pic>
        <p:nvPicPr>
          <p:cNvPr id="15" name="Slika 14" descr="Slika na kojoj se prikazuje odijevanje, u dvorani, osoba, čovjek&#10;&#10;Opis je automatski generiran">
            <a:extLst>
              <a:ext uri="{FF2B5EF4-FFF2-40B4-BE49-F238E27FC236}">
                <a16:creationId xmlns:a16="http://schemas.microsoft.com/office/drawing/2014/main" id="{F85CB463-C120-1A9A-5D9E-912F0EFB89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2"/>
          <a:stretch/>
        </p:blipFill>
        <p:spPr>
          <a:xfrm>
            <a:off x="502793" y="2238789"/>
            <a:ext cx="4025503" cy="3382364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CC2D5B67-6707-F3D8-698F-7772D62D1103}"/>
              </a:ext>
            </a:extLst>
          </p:cNvPr>
          <p:cNvSpPr txBox="1"/>
          <p:nvPr/>
        </p:nvSpPr>
        <p:spPr>
          <a:xfrm>
            <a:off x="502793" y="5682450"/>
            <a:ext cx="4223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Nastavnik praktične nastave Milan Lučin s učenicima stolarima 1.K razreda.</a:t>
            </a:r>
          </a:p>
        </p:txBody>
      </p:sp>
    </p:spTree>
    <p:extLst>
      <p:ext uri="{BB962C8B-B14F-4D97-AF65-F5344CB8AC3E}">
        <p14:creationId xmlns:p14="http://schemas.microsoft.com/office/powerpoint/2010/main" val="13211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9E889930-768A-F422-8741-A2B5404A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pic>
        <p:nvPicPr>
          <p:cNvPr id="4" name="Slika 3" descr="Slika na kojoj se prikazuje zid, drvo, u dvorani, drveno&#10;&#10;Opis je automatski generiran">
            <a:extLst>
              <a:ext uri="{FF2B5EF4-FFF2-40B4-BE49-F238E27FC236}">
                <a16:creationId xmlns:a16="http://schemas.microsoft.com/office/drawing/2014/main" id="{5753253D-BC30-D379-9342-34FD856F8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16" y="1347933"/>
            <a:ext cx="3533361" cy="4711148"/>
          </a:xfrm>
          <a:prstGeom prst="rect">
            <a:avLst/>
          </a:prstGeom>
        </p:spPr>
      </p:pic>
      <p:pic>
        <p:nvPicPr>
          <p:cNvPr id="5" name="WhatsApp Video 2023-11-10 at 18.45.51">
            <a:hlinkClick r:id="" action="ppaction://media"/>
            <a:extLst>
              <a:ext uri="{FF2B5EF4-FFF2-40B4-BE49-F238E27FC236}">
                <a16:creationId xmlns:a16="http://schemas.microsoft.com/office/drawing/2014/main" id="{3A176158-AF54-B8E9-3516-FCB691078C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1152" y="1190601"/>
            <a:ext cx="2844799" cy="502581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7EE863EB-798B-66DC-B0E6-BD17607A53CA}"/>
              </a:ext>
            </a:extLst>
          </p:cNvPr>
          <p:cNvSpPr txBox="1"/>
          <p:nvPr/>
        </p:nvSpPr>
        <p:spPr>
          <a:xfrm>
            <a:off x="8566579" y="1460323"/>
            <a:ext cx="23869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3600" dirty="0"/>
              <a:t>Ispod stare murve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B9A91CF-C147-A4B6-DF0E-63E5A8C4AC80}"/>
              </a:ext>
            </a:extLst>
          </p:cNvPr>
          <p:cNvSpPr txBox="1"/>
          <p:nvPr/>
        </p:nvSpPr>
        <p:spPr>
          <a:xfrm>
            <a:off x="8116911" y="3698975"/>
            <a:ext cx="3570973" cy="279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dirty="0"/>
              <a:t>Dom mu je prvi bio, kraj nje je svoje slavno ime On dobio.”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Učenici stolari kreću s izradom suvenira.</a:t>
            </a:r>
          </a:p>
        </p:txBody>
      </p:sp>
    </p:spTree>
    <p:extLst>
      <p:ext uri="{BB962C8B-B14F-4D97-AF65-F5344CB8AC3E}">
        <p14:creationId xmlns:p14="http://schemas.microsoft.com/office/powerpoint/2010/main" val="32511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9E889930-768A-F422-8741-A2B5404A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pic>
        <p:nvPicPr>
          <p:cNvPr id="11" name="Slika 10" descr="Slika na kojoj se prikazuje tekst, skeč, crtež, Dječja umjetnost&#10;&#10;Opis je automatski generiran">
            <a:extLst>
              <a:ext uri="{FF2B5EF4-FFF2-40B4-BE49-F238E27FC236}">
                <a16:creationId xmlns:a16="http://schemas.microsoft.com/office/drawing/2014/main" id="{FBE126D9-269B-08F8-B0B1-AC5094CE1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58" y="872310"/>
            <a:ext cx="3142481" cy="4173671"/>
          </a:xfrm>
          <a:prstGeom prst="rect">
            <a:avLst/>
          </a:prstGeom>
        </p:spPr>
      </p:pic>
      <p:pic>
        <p:nvPicPr>
          <p:cNvPr id="13" name="Slika 12" descr="Slika na kojoj se prikazuje skeč, umjetničko djelo, ilustracija, jednostavni crteži s par linija&#10;&#10;Opis je automatski generiran">
            <a:extLst>
              <a:ext uri="{FF2B5EF4-FFF2-40B4-BE49-F238E27FC236}">
                <a16:creationId xmlns:a16="http://schemas.microsoft.com/office/drawing/2014/main" id="{88904209-2D80-6C17-71EA-1D48518E2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59" y="843089"/>
            <a:ext cx="3142481" cy="4189975"/>
          </a:xfrm>
          <a:prstGeom prst="rect">
            <a:avLst/>
          </a:prstGeom>
        </p:spPr>
      </p:pic>
      <p:pic>
        <p:nvPicPr>
          <p:cNvPr id="15" name="Slika 14" descr="Slika na kojoj se prikazuje skeč, umjetničko djelo, Dječja umjetnost, crtež&#10;&#10;Opis je automatski generiran">
            <a:extLst>
              <a:ext uri="{FF2B5EF4-FFF2-40B4-BE49-F238E27FC236}">
                <a16:creationId xmlns:a16="http://schemas.microsoft.com/office/drawing/2014/main" id="{B5296317-602B-9F19-D784-FBFE3AE17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360" y="872311"/>
            <a:ext cx="3164397" cy="4219197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69CB276A-79BB-3E66-3923-4C0CD4135499}"/>
              </a:ext>
            </a:extLst>
          </p:cNvPr>
          <p:cNvSpPr txBox="1"/>
          <p:nvPr/>
        </p:nvSpPr>
        <p:spPr>
          <a:xfrm>
            <a:off x="1401417" y="5565518"/>
            <a:ext cx="985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Učenici OTŠ drvodjeljski tehničari dizajneri su krenuli skicirati prve murve.</a:t>
            </a:r>
          </a:p>
        </p:txBody>
      </p:sp>
    </p:spTree>
    <p:extLst>
      <p:ext uri="{BB962C8B-B14F-4D97-AF65-F5344CB8AC3E}">
        <p14:creationId xmlns:p14="http://schemas.microsoft.com/office/powerpoint/2010/main" val="10543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9E889930-768A-F422-8741-A2B5404A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pic>
        <p:nvPicPr>
          <p:cNvPr id="4" name="Slika 3" descr="Slika na kojoj se prikazuje zid, drvo, u dvorani, drveno&#10;&#10;Opis je automatski generiran">
            <a:extLst>
              <a:ext uri="{FF2B5EF4-FFF2-40B4-BE49-F238E27FC236}">
                <a16:creationId xmlns:a16="http://schemas.microsoft.com/office/drawing/2014/main" id="{5753253D-BC30-D379-9342-34FD856F8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09" y="1058777"/>
            <a:ext cx="3288238" cy="4384317"/>
          </a:xfrm>
          <a:prstGeom prst="rect">
            <a:avLst/>
          </a:prstGeom>
        </p:spPr>
      </p:pic>
      <p:pic>
        <p:nvPicPr>
          <p:cNvPr id="7" name="Slika 6" descr="Slika na kojoj se prikazuje skeč, crtež, Dječja umjetnost, slikanje&#10;&#10;Opis je automatski generiran">
            <a:extLst>
              <a:ext uri="{FF2B5EF4-FFF2-40B4-BE49-F238E27FC236}">
                <a16:creationId xmlns:a16="http://schemas.microsoft.com/office/drawing/2014/main" id="{AB1AD1B5-84A6-339A-9F41-096BDAE83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77" y="813334"/>
            <a:ext cx="4061434" cy="5231331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12342F1F-F0A8-6453-8B1B-C975CC86541C}"/>
              </a:ext>
            </a:extLst>
          </p:cNvPr>
          <p:cNvSpPr txBox="1"/>
          <p:nvPr/>
        </p:nvSpPr>
        <p:spPr>
          <a:xfrm>
            <a:off x="2070029" y="5717406"/>
            <a:ext cx="26974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Ispod stare murve</a:t>
            </a:r>
          </a:p>
        </p:txBody>
      </p:sp>
    </p:spTree>
    <p:extLst>
      <p:ext uri="{BB962C8B-B14F-4D97-AF65-F5344CB8AC3E}">
        <p14:creationId xmlns:p14="http://schemas.microsoft.com/office/powerpoint/2010/main" val="38873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E0C9B5C-DCDB-BEDC-9CE1-023AAAF5B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EBDC399A-ECC2-B7F6-3202-ADA58977F02A}"/>
              </a:ext>
            </a:extLst>
          </p:cNvPr>
          <p:cNvGrpSpPr/>
          <p:nvPr/>
        </p:nvGrpSpPr>
        <p:grpSpPr>
          <a:xfrm>
            <a:off x="3049601" y="810126"/>
            <a:ext cx="5521965" cy="4479913"/>
            <a:chOff x="670557" y="772160"/>
            <a:chExt cx="5521965" cy="4479913"/>
          </a:xfrm>
        </p:grpSpPr>
        <p:pic>
          <p:nvPicPr>
            <p:cNvPr id="4" name="Slika 3" descr="Slika na kojoj se prikazuje tekst, snimka zaslona, Font, pismo&#10;&#10;Opis je automatski generiran">
              <a:extLst>
                <a:ext uri="{FF2B5EF4-FFF2-40B4-BE49-F238E27FC236}">
                  <a16:creationId xmlns:a16="http://schemas.microsoft.com/office/drawing/2014/main" id="{5DBCDDE4-A4A6-EEF3-347F-FDF8F16EC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9" t="3529" r="3399"/>
            <a:stretch/>
          </p:blipFill>
          <p:spPr>
            <a:xfrm>
              <a:off x="899159" y="772160"/>
              <a:ext cx="5293363" cy="3845496"/>
            </a:xfrm>
            <a:prstGeom prst="rect">
              <a:avLst/>
            </a:prstGeom>
          </p:spPr>
        </p:pic>
        <p:pic>
          <p:nvPicPr>
            <p:cNvPr id="6" name="Slika 5" descr="Slika na kojoj se prikazuje tekst, snimka zaslona, Font, račun&#10;&#10;Opis je automatski generiran">
              <a:extLst>
                <a:ext uri="{FF2B5EF4-FFF2-40B4-BE49-F238E27FC236}">
                  <a16:creationId xmlns:a16="http://schemas.microsoft.com/office/drawing/2014/main" id="{D80A61E3-CCB9-5BC9-DA28-66BC31B7D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8" r="10142" b="8781"/>
            <a:stretch/>
          </p:blipFill>
          <p:spPr>
            <a:xfrm>
              <a:off x="670557" y="4323905"/>
              <a:ext cx="5486401" cy="928168"/>
            </a:xfrm>
            <a:prstGeom prst="rect">
              <a:avLst/>
            </a:prstGeom>
          </p:spPr>
        </p:pic>
      </p:grpSp>
      <p:pic>
        <p:nvPicPr>
          <p:cNvPr id="10" name="Slika 9" descr="Slika na kojoj se prikazuje tekst, Font, logotip, snimka zaslona&#10;&#10;Opis je automatski generiran">
            <a:extLst>
              <a:ext uri="{FF2B5EF4-FFF2-40B4-BE49-F238E27FC236}">
                <a16:creationId xmlns:a16="http://schemas.microsoft.com/office/drawing/2014/main" id="{E445DB6A-FDB8-7BED-93A2-A7D6E9671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r="2101"/>
          <a:stretch/>
        </p:blipFill>
        <p:spPr>
          <a:xfrm>
            <a:off x="3278203" y="5517451"/>
            <a:ext cx="5486401" cy="90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0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E4E41EBC-92C4-3BFC-5CBE-84379D73F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pic>
        <p:nvPicPr>
          <p:cNvPr id="3" name="WhatsApp Video 2023-11-10 at 18.46.46">
            <a:hlinkClick r:id="" action="ppaction://media"/>
            <a:extLst>
              <a:ext uri="{FF2B5EF4-FFF2-40B4-BE49-F238E27FC236}">
                <a16:creationId xmlns:a16="http://schemas.microsoft.com/office/drawing/2014/main" id="{C9C27CF5-C590-B895-DA3F-7C77C6F1C4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7951" y="832853"/>
            <a:ext cx="3048000" cy="53848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4B178C72-3C7A-67A4-BB6A-C1BF20EFA762}"/>
              </a:ext>
            </a:extLst>
          </p:cNvPr>
          <p:cNvSpPr txBox="1"/>
          <p:nvPr/>
        </p:nvSpPr>
        <p:spPr>
          <a:xfrm>
            <a:off x="1463039" y="2261936"/>
            <a:ext cx="2040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PITANJA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B6A7CB2-69A0-4A8F-62D2-DCC2C27D02A2}"/>
              </a:ext>
            </a:extLst>
          </p:cNvPr>
          <p:cNvSpPr txBox="1"/>
          <p:nvPr/>
        </p:nvSpPr>
        <p:spPr>
          <a:xfrm>
            <a:off x="8882512" y="4006516"/>
            <a:ext cx="2040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ZAKLJUČCI</a:t>
            </a:r>
          </a:p>
        </p:txBody>
      </p:sp>
    </p:spTree>
    <p:extLst>
      <p:ext uri="{BB962C8B-B14F-4D97-AF65-F5344CB8AC3E}">
        <p14:creationId xmlns:p14="http://schemas.microsoft.com/office/powerpoint/2010/main" val="13391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B624A687-12EF-D45F-0F5B-6FC8CB08E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ECD0E3FD-0C0A-35AC-7035-8E8D613E56DF}"/>
              </a:ext>
            </a:extLst>
          </p:cNvPr>
          <p:cNvSpPr txBox="1"/>
          <p:nvPr/>
        </p:nvSpPr>
        <p:spPr>
          <a:xfrm>
            <a:off x="850231" y="1959244"/>
            <a:ext cx="10745001" cy="390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dirty="0"/>
              <a:t>Programi se provode kroz Jadranski RZC STEM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Dokument o provedenim aktivnostima unutar pojedinog programa (poslati izvješće o provedenim zadacima te nekoliko fotografija) 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Sukladno projektnim aktivnostima trebate dostaviti 3 izvješća: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do 15.12.2023.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do 15.3.2024.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do 30.4.2024.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34E54C4D-2473-EE3D-6228-807544FAE07D}"/>
              </a:ext>
            </a:extLst>
          </p:cNvPr>
          <p:cNvSpPr txBox="1"/>
          <p:nvPr/>
        </p:nvSpPr>
        <p:spPr>
          <a:xfrm>
            <a:off x="850231" y="1154993"/>
            <a:ext cx="10491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Dokumentacija provedbe projekta u matičnim školama</a:t>
            </a:r>
          </a:p>
        </p:txBody>
      </p:sp>
    </p:spTree>
    <p:extLst>
      <p:ext uri="{BB962C8B-B14F-4D97-AF65-F5344CB8AC3E}">
        <p14:creationId xmlns:p14="http://schemas.microsoft.com/office/powerpoint/2010/main" val="36094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885BDDAD-CA2A-EAA7-AF69-4DF6DF53B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65F3E8F2-EBC5-8204-3633-A631895A7236}"/>
              </a:ext>
            </a:extLst>
          </p:cNvPr>
          <p:cNvSpPr txBox="1"/>
          <p:nvPr/>
        </p:nvSpPr>
        <p:spPr>
          <a:xfrm>
            <a:off x="4061862" y="2781701"/>
            <a:ext cx="5111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>
                <a:solidFill>
                  <a:srgbClr val="FF0000"/>
                </a:solidFill>
              </a:rPr>
              <a:t>Hvala na </a:t>
            </a:r>
            <a:r>
              <a:rPr lang="hr-HR" sz="4800" dirty="0">
                <a:solidFill>
                  <a:schemeClr val="accent2">
                    <a:lumMod val="75000"/>
                  </a:schemeClr>
                </a:solidFill>
              </a:rPr>
              <a:t>pažnji !</a:t>
            </a:r>
          </a:p>
        </p:txBody>
      </p:sp>
    </p:spTree>
    <p:extLst>
      <p:ext uri="{BB962C8B-B14F-4D97-AF65-F5344CB8AC3E}">
        <p14:creationId xmlns:p14="http://schemas.microsoft.com/office/powerpoint/2010/main" val="25828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25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625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AFBBDC25-C99D-EB47-7569-226B2F85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pic>
        <p:nvPicPr>
          <p:cNvPr id="4" name="Slika 3" descr="Slika na kojoj se prikazuje crno, tama&#10;&#10;Opis je automatski generiran">
            <a:extLst>
              <a:ext uri="{FF2B5EF4-FFF2-40B4-BE49-F238E27FC236}">
                <a16:creationId xmlns:a16="http://schemas.microsoft.com/office/drawing/2014/main" id="{8398CAC7-50D0-7C90-708B-07ABEFCD4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39" y="1397391"/>
            <a:ext cx="3946584" cy="2990771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2B5C4583-F16A-3821-1A4B-1E5A74FD95B8}"/>
              </a:ext>
            </a:extLst>
          </p:cNvPr>
          <p:cNvSpPr txBox="1"/>
          <p:nvPr/>
        </p:nvSpPr>
        <p:spPr>
          <a:xfrm>
            <a:off x="6299636" y="556575"/>
            <a:ext cx="5892364" cy="611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dirty="0"/>
              <a:t>Oliver Dragojević, Hajdučka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Vinko </a:t>
            </a:r>
            <a:r>
              <a:rPr lang="hr-HR" sz="2400" dirty="0" err="1"/>
              <a:t>Coce</a:t>
            </a:r>
            <a:r>
              <a:rPr lang="hr-HR" sz="2400" dirty="0"/>
              <a:t>, Oluja sa sjevera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Vinko </a:t>
            </a:r>
            <a:r>
              <a:rPr lang="hr-HR" sz="2400" dirty="0" err="1"/>
              <a:t>Coce</a:t>
            </a:r>
            <a:r>
              <a:rPr lang="hr-HR" sz="2400" dirty="0"/>
              <a:t>, Kada umrem umotan u bilo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Petar </a:t>
            </a:r>
            <a:r>
              <a:rPr lang="hr-HR" sz="2400" dirty="0" err="1"/>
              <a:t>Lendić</a:t>
            </a:r>
            <a:r>
              <a:rPr lang="hr-HR" sz="2400" dirty="0"/>
              <a:t>, Volim te Hajduče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Mladen </a:t>
            </a:r>
            <a:r>
              <a:rPr lang="hr-HR" sz="2400" dirty="0" err="1"/>
              <a:t>Grdović</a:t>
            </a:r>
            <a:r>
              <a:rPr lang="hr-HR" sz="2400" dirty="0"/>
              <a:t>, Košulju bilu na svome tilu nosit ću ja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Giuliano, Torcida sa sjevera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Klapa </a:t>
            </a:r>
            <a:r>
              <a:rPr lang="hr-HR" sz="2400" dirty="0" err="1"/>
              <a:t>Kantudari</a:t>
            </a:r>
            <a:r>
              <a:rPr lang="hr-HR" sz="2400" dirty="0"/>
              <a:t> i DC, Pjesma navijačka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Marijan Ban, Bila boja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Jole, Nosi mi se bila boja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Viva, Volim sve bilo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86C3DECB-AF00-E977-2671-748A0B62D581}"/>
              </a:ext>
            </a:extLst>
          </p:cNvPr>
          <p:cNvSpPr txBox="1"/>
          <p:nvPr/>
        </p:nvSpPr>
        <p:spPr>
          <a:xfrm>
            <a:off x="609501" y="4434560"/>
            <a:ext cx="5486499" cy="2240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dirty="0"/>
              <a:t>Marjane, Marjane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Delfini, Stari plac</a:t>
            </a:r>
          </a:p>
          <a:p>
            <a:pPr>
              <a:lnSpc>
                <a:spcPct val="150000"/>
              </a:lnSpc>
            </a:pPr>
            <a:r>
              <a:rPr lang="hr-HR" sz="2400" dirty="0" err="1"/>
              <a:t>Duće</a:t>
            </a:r>
            <a:r>
              <a:rPr lang="hr-HR" sz="2400" dirty="0"/>
              <a:t> bend, Jedna duša jedno tilo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Kuzma &amp; </a:t>
            </a:r>
            <a:r>
              <a:rPr lang="hr-HR" sz="2400" dirty="0" err="1"/>
              <a:t>Shaka</a:t>
            </a:r>
            <a:r>
              <a:rPr lang="hr-HR" sz="2400" dirty="0"/>
              <a:t> Zulu, Majstori sa mora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96958E10-FFE0-E2B8-0B4B-510796C9A24F}"/>
              </a:ext>
            </a:extLst>
          </p:cNvPr>
          <p:cNvSpPr txBox="1"/>
          <p:nvPr/>
        </p:nvSpPr>
        <p:spPr>
          <a:xfrm>
            <a:off x="773239" y="827773"/>
            <a:ext cx="4713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NAVIJAČKE PJESME HAJDUKA</a:t>
            </a:r>
          </a:p>
        </p:txBody>
      </p:sp>
    </p:spTree>
    <p:extLst>
      <p:ext uri="{BB962C8B-B14F-4D97-AF65-F5344CB8AC3E}">
        <p14:creationId xmlns:p14="http://schemas.microsoft.com/office/powerpoint/2010/main" val="318081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BFE82437-44A7-003F-6C6B-8834B6FDB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47ADD0BA-90AF-5BCC-50AD-057A59412CCC}"/>
              </a:ext>
            </a:extLst>
          </p:cNvPr>
          <p:cNvSpPr txBox="1"/>
          <p:nvPr/>
        </p:nvSpPr>
        <p:spPr>
          <a:xfrm>
            <a:off x="1993498" y="1685491"/>
            <a:ext cx="461905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800" dirty="0">
                <a:solidFill>
                  <a:srgbClr val="FF0000"/>
                </a:solidFill>
                <a:latin typeface="Baguet Script" panose="020F0502020204030204" pitchFamily="2" charset="-18"/>
              </a:rPr>
              <a:t>Zbog jedne ljubavi</a:t>
            </a:r>
          </a:p>
          <a:p>
            <a:pPr>
              <a:lnSpc>
                <a:spcPct val="150000"/>
              </a:lnSpc>
            </a:pPr>
            <a:r>
              <a:rPr lang="hr-HR" sz="2800" dirty="0">
                <a:solidFill>
                  <a:schemeClr val="accent2">
                    <a:lumMod val="75000"/>
                  </a:schemeClr>
                </a:solidFill>
                <a:latin typeface="Baguet Script" panose="020F0502020204030204" pitchFamily="2" charset="-18"/>
              </a:rPr>
              <a:t>S kojom se rodimo</a:t>
            </a:r>
          </a:p>
          <a:p>
            <a:pPr>
              <a:lnSpc>
                <a:spcPct val="150000"/>
              </a:lnSpc>
            </a:pPr>
            <a:r>
              <a:rPr lang="hr-HR" sz="2800" dirty="0">
                <a:solidFill>
                  <a:srgbClr val="FF0000"/>
                </a:solidFill>
                <a:latin typeface="Baguet Script" panose="020F0502020204030204" pitchFamily="2" charset="-18"/>
              </a:rPr>
              <a:t>Koja ne prestaje</a:t>
            </a:r>
          </a:p>
          <a:p>
            <a:pPr>
              <a:lnSpc>
                <a:spcPct val="150000"/>
              </a:lnSpc>
            </a:pPr>
            <a:r>
              <a:rPr lang="hr-HR" sz="2800" dirty="0">
                <a:solidFill>
                  <a:schemeClr val="accent2">
                    <a:lumMod val="75000"/>
                  </a:schemeClr>
                </a:solidFill>
                <a:latin typeface="Baguet Script" panose="020F0502020204030204" pitchFamily="2" charset="-18"/>
              </a:rPr>
              <a:t>Život ti postane</a:t>
            </a:r>
          </a:p>
          <a:p>
            <a:pPr>
              <a:lnSpc>
                <a:spcPct val="150000"/>
              </a:lnSpc>
            </a:pPr>
            <a:r>
              <a:rPr lang="hr-HR" sz="2800" dirty="0">
                <a:solidFill>
                  <a:srgbClr val="FF0000"/>
                </a:solidFill>
                <a:latin typeface="Baguet Script" panose="020F0502020204030204" pitchFamily="2" charset="-18"/>
              </a:rPr>
              <a:t>I ne možeš bez nje…</a:t>
            </a:r>
          </a:p>
          <a:p>
            <a:pPr>
              <a:lnSpc>
                <a:spcPct val="150000"/>
              </a:lnSpc>
            </a:pPr>
            <a:r>
              <a:rPr lang="hr-HR" sz="2800" dirty="0">
                <a:solidFill>
                  <a:schemeClr val="accent2">
                    <a:lumMod val="75000"/>
                  </a:schemeClr>
                </a:solidFill>
                <a:latin typeface="Baguet Script" panose="020F0502020204030204" pitchFamily="2" charset="-18"/>
              </a:rPr>
              <a:t>                         D.</a:t>
            </a:r>
            <a:r>
              <a:rPr lang="hr-HR" sz="2800" dirty="0">
                <a:latin typeface="Baguet Script" panose="020F0502020204030204" pitchFamily="2" charset="-18"/>
              </a:rPr>
              <a:t> </a:t>
            </a:r>
            <a:r>
              <a:rPr lang="hr-HR" sz="2800" dirty="0" err="1">
                <a:solidFill>
                  <a:srgbClr val="FF0000"/>
                </a:solidFill>
                <a:latin typeface="Baguet Script" panose="020F0502020204030204" pitchFamily="2" charset="-18"/>
              </a:rPr>
              <a:t>Strize</a:t>
            </a:r>
            <a:endParaRPr lang="hr-HR" sz="2800" dirty="0">
              <a:solidFill>
                <a:srgbClr val="FF0000"/>
              </a:solidFill>
              <a:latin typeface="Baguet Script" panose="020F0502020204030204" pitchFamily="2" charset="-18"/>
            </a:endParaRPr>
          </a:p>
          <a:p>
            <a:endParaRPr lang="hr-HR" dirty="0"/>
          </a:p>
        </p:txBody>
      </p:sp>
      <p:pic>
        <p:nvPicPr>
          <p:cNvPr id="7" name="Slika 6" descr="Slika na kojoj se prikazuje tekst, ploča, rukopis, izbornik&#10;&#10;Opis je automatski generiran">
            <a:extLst>
              <a:ext uri="{FF2B5EF4-FFF2-40B4-BE49-F238E27FC236}">
                <a16:creationId xmlns:a16="http://schemas.microsoft.com/office/drawing/2014/main" id="{068FC84B-89D7-DEF2-EDCD-5C02CE782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2" t="21470" r="2252" b="17080"/>
          <a:stretch/>
        </p:blipFill>
        <p:spPr>
          <a:xfrm>
            <a:off x="6612555" y="1685491"/>
            <a:ext cx="4415247" cy="361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7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7594158C-2A8B-AEA2-250F-575B0EA28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AF6C88C3-F26E-FE2E-23A5-EE587DE8C291}"/>
              </a:ext>
            </a:extLst>
          </p:cNvPr>
          <p:cNvSpPr txBox="1"/>
          <p:nvPr/>
        </p:nvSpPr>
        <p:spPr>
          <a:xfrm>
            <a:off x="4648468" y="2687089"/>
            <a:ext cx="7167612" cy="2240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dirty="0"/>
              <a:t>Kako se u Dalmaciji često zna reći “Ti si legenda!” ili “On ti  je legenda!”, rijetko se sam pojam iz konteksta ove sintagme veže za definiciju legende, kada je Split u pitanju. </a:t>
            </a:r>
          </a:p>
        </p:txBody>
      </p:sp>
      <p:pic>
        <p:nvPicPr>
          <p:cNvPr id="7" name="Slika 6" descr="Slika na kojoj se prikazuje tekst, knjiga, Publikacija, papir&#10;&#10;Opis je automatski generiran">
            <a:extLst>
              <a:ext uri="{FF2B5EF4-FFF2-40B4-BE49-F238E27FC236}">
                <a16:creationId xmlns:a16="http://schemas.microsoft.com/office/drawing/2014/main" id="{9E9553B1-2D19-A46F-65C3-1E1C12DCF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06" y="1008316"/>
            <a:ext cx="3542586" cy="559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7594158C-2A8B-AEA2-250F-575B0EA28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F560BB8F-767D-472E-DB8F-2949886BE05E}"/>
              </a:ext>
            </a:extLst>
          </p:cNvPr>
          <p:cNvSpPr txBox="1"/>
          <p:nvPr/>
        </p:nvSpPr>
        <p:spPr>
          <a:xfrm>
            <a:off x="1742174" y="2585692"/>
            <a:ext cx="8981440" cy="1686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400" b="1" dirty="0"/>
              <a:t>Legenda </a:t>
            </a:r>
            <a:r>
              <a:rPr lang="hr-HR" sz="2400" dirty="0"/>
              <a:t>(lat. ono što se ima pročitati, štivo) u srednjem vijeku, pobožno štivo, najčešće životopis nekog sveca, koji se čitao u crkvi ili samostanskoj blagovaonici za vrijeme jela. 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C07DDAE5-4658-6749-B1A5-A5BD1EA5ED85}"/>
              </a:ext>
            </a:extLst>
          </p:cNvPr>
          <p:cNvSpPr txBox="1"/>
          <p:nvPr/>
        </p:nvSpPr>
        <p:spPr>
          <a:xfrm>
            <a:off x="1742174" y="1451324"/>
            <a:ext cx="8845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rgbClr val="FF0000"/>
                </a:solidFill>
              </a:rPr>
              <a:t>Legenda</a:t>
            </a:r>
            <a:r>
              <a:rPr lang="hr-HR" sz="3200" dirty="0"/>
              <a:t> </a:t>
            </a:r>
            <a:r>
              <a:rPr lang="hr-HR" sz="3200" dirty="0">
                <a:solidFill>
                  <a:schemeClr val="accent2">
                    <a:lumMod val="75000"/>
                  </a:schemeClr>
                </a:solidFill>
              </a:rPr>
              <a:t>o Hajduku, </a:t>
            </a:r>
            <a:r>
              <a:rPr lang="hr-HR" sz="3200" dirty="0">
                <a:solidFill>
                  <a:srgbClr val="FF0000"/>
                </a:solidFill>
              </a:rPr>
              <a:t>ispričana,</a:t>
            </a:r>
            <a:r>
              <a:rPr lang="hr-HR" sz="3200" dirty="0"/>
              <a:t> </a:t>
            </a:r>
            <a:r>
              <a:rPr lang="hr-HR" sz="3200" dirty="0">
                <a:solidFill>
                  <a:schemeClr val="accent2">
                    <a:lumMod val="75000"/>
                  </a:schemeClr>
                </a:solidFill>
              </a:rPr>
              <a:t>nikada do sada!</a:t>
            </a:r>
          </a:p>
        </p:txBody>
      </p:sp>
      <p:pic>
        <p:nvPicPr>
          <p:cNvPr id="6" name="Slika 5" descr="Slika na kojoj se prikazuje tekst, knjiga, u dvorani&#10;&#10;Opis je automatski generiran">
            <a:extLst>
              <a:ext uri="{FF2B5EF4-FFF2-40B4-BE49-F238E27FC236}">
                <a16:creationId xmlns:a16="http://schemas.microsoft.com/office/drawing/2014/main" id="{4B2457BB-D2C2-5034-C718-F10D0C9E3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380" y="4372695"/>
            <a:ext cx="1713756" cy="2387600"/>
          </a:xfrm>
          <a:prstGeom prst="rect">
            <a:avLst/>
          </a:prstGeom>
        </p:spPr>
      </p:pic>
      <p:pic>
        <p:nvPicPr>
          <p:cNvPr id="8" name="Slika 7" descr="Slika na kojoj se prikazuje tekst, knjiga, u dvorani, muzej&#10;&#10;Opis je automatski generiran">
            <a:extLst>
              <a:ext uri="{FF2B5EF4-FFF2-40B4-BE49-F238E27FC236}">
                <a16:creationId xmlns:a16="http://schemas.microsoft.com/office/drawing/2014/main" id="{74FDC87E-D903-6791-3F82-641148FC1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72695"/>
            <a:ext cx="1885409" cy="241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4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BAD4704E-E5B3-E2F9-0E34-E8292E3E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pic>
        <p:nvPicPr>
          <p:cNvPr id="4" name="Slika 3" descr="Slika na kojoj se prikazuje tekst, Font&#10;&#10;Opis je automatski generiran">
            <a:extLst>
              <a:ext uri="{FF2B5EF4-FFF2-40B4-BE49-F238E27FC236}">
                <a16:creationId xmlns:a16="http://schemas.microsoft.com/office/drawing/2014/main" id="{E84762C6-DE47-CFD1-C21C-5184077ED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28" y="3170736"/>
            <a:ext cx="3851876" cy="294533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6B0E7E96-FF00-D785-DD16-88C69A5E97F9}"/>
              </a:ext>
            </a:extLst>
          </p:cNvPr>
          <p:cNvSpPr txBox="1"/>
          <p:nvPr/>
        </p:nvSpPr>
        <p:spPr>
          <a:xfrm>
            <a:off x="4215865" y="1076463"/>
            <a:ext cx="8133347" cy="5183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800" dirty="0">
                <a:solidFill>
                  <a:srgbClr val="FF0000"/>
                </a:solidFill>
              </a:rPr>
              <a:t>Legenda kaže da je ovu rečenicu izrekao slavni nizozemski nogometaš Johan </a:t>
            </a:r>
            <a:r>
              <a:rPr lang="hr-HR" sz="2800" dirty="0" err="1">
                <a:solidFill>
                  <a:srgbClr val="FF0000"/>
                </a:solidFill>
              </a:rPr>
              <a:t>Cruyff</a:t>
            </a:r>
            <a:r>
              <a:rPr lang="hr-HR" sz="2800" dirty="0">
                <a:solidFill>
                  <a:srgbClr val="FF0000"/>
                </a:solidFill>
              </a:rPr>
              <a:t> sedamdesetih godina prošlog stoljeća:</a:t>
            </a:r>
            <a:r>
              <a:rPr lang="hr-HR" sz="2800" dirty="0"/>
              <a:t> </a:t>
            </a: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„U nebitnim utakmicama događaju se čuda, jer često nebitne utakmice odluči mladost koja će jednom postati bitna“; tih zlatnih sedamdesetih kada je samo </a:t>
            </a:r>
            <a:r>
              <a:rPr lang="hr-HR" sz="2800" dirty="0" err="1">
                <a:solidFill>
                  <a:schemeClr val="accent1">
                    <a:lumMod val="75000"/>
                  </a:schemeClr>
                </a:solidFill>
              </a:rPr>
              <a:t>Cruyffov</a:t>
            </a: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 Ajax i Hajduk Tomislava Ivića igrao ono što danas nazivamo „totalnim nogometom“. 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93C93015-0816-9756-CD74-AADE475193F5}"/>
              </a:ext>
            </a:extLst>
          </p:cNvPr>
          <p:cNvSpPr txBox="1">
            <a:spLocks/>
          </p:cNvSpPr>
          <p:nvPr/>
        </p:nvSpPr>
        <p:spPr>
          <a:xfrm>
            <a:off x="-569044" y="597554"/>
            <a:ext cx="5432820" cy="1770895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hr" sz="4800" dirty="0">
                <a:solidFill>
                  <a:srgbClr val="FFC000"/>
                </a:solidFill>
                <a:latin typeface="Baguet Script" panose="00000500000000000000" pitchFamily="2" charset="-18"/>
              </a:rPr>
              <a:t>Hajduk </a:t>
            </a:r>
            <a:br>
              <a:rPr lang="hr" sz="4800" dirty="0">
                <a:solidFill>
                  <a:srgbClr val="FFC000"/>
                </a:solidFill>
                <a:latin typeface="Baguet Script" panose="00000500000000000000" pitchFamily="2" charset="-18"/>
              </a:rPr>
            </a:br>
            <a:r>
              <a:rPr lang="hr" sz="4800" dirty="0">
                <a:solidFill>
                  <a:srgbClr val="FFC000"/>
                </a:solidFill>
                <a:latin typeface="Baguet Script" panose="00000500000000000000" pitchFamily="2" charset="-18"/>
              </a:rPr>
              <a:t>živi vječno!</a:t>
            </a:r>
          </a:p>
        </p:txBody>
      </p:sp>
    </p:spTree>
    <p:extLst>
      <p:ext uri="{BB962C8B-B14F-4D97-AF65-F5344CB8AC3E}">
        <p14:creationId xmlns:p14="http://schemas.microsoft.com/office/powerpoint/2010/main" val="334587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951CA369-F273-E7DE-7752-B3913703A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48A5BE-774C-4072-847A-F19777E0C1FC}" type="datetime1">
              <a:rPr lang="sr-Latn-RS" smtClean="0"/>
              <a:t>3.12.23.</a:t>
            </a:fld>
            <a:endParaRPr lang="en-US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36EFBE42-3A2C-5BEF-BD79-26773AE5BE04}"/>
              </a:ext>
            </a:extLst>
          </p:cNvPr>
          <p:cNvSpPr txBox="1"/>
          <p:nvPr/>
        </p:nvSpPr>
        <p:spPr>
          <a:xfrm>
            <a:off x="1112252" y="4781671"/>
            <a:ext cx="10168557" cy="1686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dirty="0"/>
              <a:t>U Splitu , pa i u Dalmaciji, postoji samo jedna prava priča našega kraja, a to je priča o legendi zvanoj Hajduk.  U Splitu kada se rodiš, prije nego dobiješ ime, dobiješ člansku iskaznicu Hajduka. </a:t>
            </a:r>
          </a:p>
        </p:txBody>
      </p:sp>
      <p:pic>
        <p:nvPicPr>
          <p:cNvPr id="5" name="Slika 4" descr="Slika na kojoj se prikazuje tekst, češalj&#10;&#10;Opis je automatski generiran">
            <a:extLst>
              <a:ext uri="{FF2B5EF4-FFF2-40B4-BE49-F238E27FC236}">
                <a16:creationId xmlns:a16="http://schemas.microsoft.com/office/drawing/2014/main" id="{CE71EE90-0B87-0A7B-3951-266B73879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423" y="1181246"/>
            <a:ext cx="2564501" cy="3552790"/>
          </a:xfrm>
          <a:prstGeom prst="rect">
            <a:avLst/>
          </a:prstGeom>
        </p:spPr>
      </p:pic>
      <p:pic>
        <p:nvPicPr>
          <p:cNvPr id="7" name="Slika 6" descr="Slika na kojoj se prikazuje tekst, rukopis, pismo, papir&#10;&#10;Opis je automatski generiran">
            <a:extLst>
              <a:ext uri="{FF2B5EF4-FFF2-40B4-BE49-F238E27FC236}">
                <a16:creationId xmlns:a16="http://schemas.microsoft.com/office/drawing/2014/main" id="{915237CF-11B7-DFB1-B528-529923C48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880" y="1181246"/>
            <a:ext cx="4720659" cy="36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8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83_TF33552983" id="{40E357F4-C54F-411E-8FED-E3AC8CBAA227}" vid="{337924A4-AA1B-432A-83C7-367AA9EC4B87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{713FB7E5-B22E-485C-AD20-BB0F6C8A9493}tf33552983_win32</Template>
  <TotalTime>409</TotalTime>
  <Words>1310</Words>
  <Application>Microsoft Macintosh PowerPoint</Application>
  <PresentationFormat>Widescreen</PresentationFormat>
  <Paragraphs>134</Paragraphs>
  <Slides>32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Baguet Script</vt:lpstr>
      <vt:lpstr>Calibri</vt:lpstr>
      <vt:lpstr>Franklin Gothic Book</vt:lpstr>
      <vt:lpstr>Franklin Gothic Demi</vt:lpstr>
      <vt:lpstr>Wingdings 2</vt:lpstr>
      <vt:lpstr>DividendVTI</vt:lpstr>
      <vt:lpstr>Hajduk  živi vječno!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Pivnica „kod fleka”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Hajduk  živi vječno!</dc:title>
  <dc:creator>Manuela Brnčić Dadić</dc:creator>
  <cp:lastModifiedBy>Maja Krišto</cp:lastModifiedBy>
  <cp:revision>57</cp:revision>
  <dcterms:created xsi:type="dcterms:W3CDTF">2023-11-10T14:10:47Z</dcterms:created>
  <dcterms:modified xsi:type="dcterms:W3CDTF">2023-12-03T18:54:14Z</dcterms:modified>
</cp:coreProperties>
</file>