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_OBRAZOVANJE_SUDIONIKA_UKLJU&#268;ENIH"/><Relationship Id="rId2" Type="http://schemas.openxmlformats.org/officeDocument/2006/relationships/hyperlink" Target="mailto:ime.prezime@skole.hr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28051" y="98906"/>
            <a:ext cx="6318966" cy="2073843"/>
          </a:xfrm>
        </p:spPr>
        <p:txBody>
          <a:bodyPr/>
          <a:lstStyle/>
          <a:p>
            <a:pPr algn="ctr"/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81768" y="2579421"/>
            <a:ext cx="8791575" cy="4031104"/>
          </a:xfrm>
        </p:spPr>
        <p:txBody>
          <a:bodyPr/>
          <a:lstStyle/>
          <a:p>
            <a:r>
              <a:rPr lang="hr-HR" dirty="0">
                <a:solidFill>
                  <a:srgbClr val="FFFF00"/>
                </a:solidFill>
              </a:rPr>
              <a:t>Specifični cilj pilot projekta jest uvođenje informatičke i telekomu-</a:t>
            </a:r>
            <a:r>
              <a:rPr lang="hr-HR" dirty="0" err="1">
                <a:solidFill>
                  <a:srgbClr val="FFFF00"/>
                </a:solidFill>
              </a:rPr>
              <a:t>nikacijske</a:t>
            </a:r>
            <a:r>
              <a:rPr lang="hr-HR" dirty="0">
                <a:solidFill>
                  <a:srgbClr val="FFFF00"/>
                </a:solidFill>
              </a:rPr>
              <a:t> tehnologije u obrazovne i poslovne procese, te donošenje strateških preporuka za implementaciju sustava digitalno zrelih škola u cijelom sustavu osnovnog i srednjeg obrazovanja u Republici Hrvatskoj, odnosno za primjenu u velikom projektu (2019-2022).</a:t>
            </a:r>
          </a:p>
          <a:p>
            <a:r>
              <a:rPr lang="hr-HR" dirty="0">
                <a:solidFill>
                  <a:srgbClr val="FFFF00"/>
                </a:solidFill>
              </a:rPr>
              <a:t> </a:t>
            </a:r>
          </a:p>
          <a:p>
            <a:r>
              <a:rPr lang="hr-HR" dirty="0">
                <a:solidFill>
                  <a:srgbClr val="FFFF00"/>
                </a:solidFill>
              </a:rPr>
              <a:t>U pilot projekt (2015-2018) je uključeno 150 škola iz cijele RH.</a:t>
            </a:r>
          </a:p>
          <a:p>
            <a:endParaRPr lang="hr-HR" dirty="0"/>
          </a:p>
        </p:txBody>
      </p:sp>
      <p:pic>
        <p:nvPicPr>
          <p:cNvPr id="4" name="Slik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58" y="505578"/>
            <a:ext cx="6213358" cy="157425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085" y="5460776"/>
            <a:ext cx="919842" cy="105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37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277671" cy="1454092"/>
          </a:xfrm>
        </p:spPr>
        <p:txBody>
          <a:bodyPr>
            <a:normAutofit/>
          </a:bodyPr>
          <a:lstStyle/>
          <a:p>
            <a:pPr algn="ctr"/>
            <a:r>
              <a:rPr lang="hr-H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Projektom se razvija nekoliko bitnih komponenata: </a:t>
            </a:r>
            <a:br>
              <a:rPr lang="hr-HR" sz="2000" dirty="0">
                <a:latin typeface="Arial Rounded MT Bold" panose="020F0704030504030204" pitchFamily="34" charset="0"/>
              </a:rPr>
            </a:br>
            <a:br>
              <a:rPr lang="hr-HR" sz="2000" dirty="0">
                <a:latin typeface="Arial Rounded MT Bold" panose="020F0704030504030204" pitchFamily="34" charset="0"/>
              </a:rPr>
            </a:br>
            <a:r>
              <a:rPr lang="hr-HR" sz="2000" dirty="0">
                <a:latin typeface="Arial Rounded MT Bold" panose="020F0704030504030204" pitchFamily="34" charset="0"/>
              </a:rPr>
              <a:t> </a:t>
            </a:r>
            <a:br>
              <a:rPr lang="hr-HR" sz="2000" dirty="0">
                <a:latin typeface="Arial Rounded MT Bold" panose="020F0704030504030204" pitchFamily="34" charset="0"/>
              </a:rPr>
            </a:br>
            <a:r>
              <a:rPr lang="hr-HR" sz="2000" dirty="0"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410" y="1409351"/>
            <a:ext cx="9904459" cy="5201174"/>
          </a:xfrm>
        </p:spPr>
        <p:txBody>
          <a:bodyPr/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izgradnja lokalnih mreža u školama,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razvoj e-usluga za poslovne i nastavne procese,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primjena IKT-a u nastavi,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digitalizacija obrazovnih sadržaja,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nabava potrebne IKT opreme za škole i nastavnike,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te obrazovanje i podrška svim sudionicima uključenima u proces informatizacije škola.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327581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67406" y="609600"/>
            <a:ext cx="9680005" cy="2267824"/>
          </a:xfrm>
        </p:spPr>
        <p:txBody>
          <a:bodyPr>
            <a:normAutofit/>
          </a:bodyPr>
          <a:lstStyle/>
          <a:p>
            <a:pPr algn="just"/>
            <a:r>
              <a:rPr lang="hr-HR" dirty="0">
                <a:solidFill>
                  <a:schemeClr val="bg1"/>
                </a:solidFill>
              </a:rPr>
              <a:t>Provedba projekta odvijat će se u dvije glavne faze, kroz dva projekta, i to u sljedećem trajanju i financijskom opsegu:</a:t>
            </a:r>
            <a:br>
              <a:rPr lang="hr-HR" dirty="0">
                <a:solidFill>
                  <a:schemeClr val="bg1"/>
                </a:solidFill>
              </a:rPr>
            </a:b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1141410" y="3229761"/>
            <a:ext cx="9904459" cy="3238150"/>
          </a:xfrm>
        </p:spPr>
        <p:txBody>
          <a:bodyPr/>
          <a:lstStyle/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PILOT PROJEKT, U TRAJANJU OD 1. OŽUJKA 2015. DO 28. VELJAČE 2018. GODINE, KOJI OBUHVAĆA 150 ŠKOLA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VELIKI, ČETVEROGODIŠNJI PROJEKT, U TRAJANJU (2019. – 2022.), KOJI OBUHVAĆA JOŠ 50% ŠKOLA.</a:t>
            </a: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8079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10217238" cy="1286312"/>
          </a:xfrm>
        </p:spPr>
        <p:txBody>
          <a:bodyPr>
            <a:normAutofit/>
          </a:bodyPr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OBRAZOVANJE SUDIONIKA UKLJUČENIH U PROJEKT e-ŠKOLA</a:t>
            </a:r>
            <a:endParaRPr lang="hr-HR" sz="2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1141410" y="1895912"/>
            <a:ext cx="10485731" cy="4773335"/>
          </a:xfrm>
        </p:spPr>
        <p:txBody>
          <a:bodyPr>
            <a:normAutofit/>
          </a:bodyPr>
          <a:lstStyle/>
          <a:p>
            <a:pPr algn="just"/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Edukacija će se provoditi kombinacijom radionica u učionici i online nastave u obliku masovnih otvorenih online tečajeva (MOOC) i </a:t>
            </a:r>
            <a:r>
              <a:rPr lang="hr-HR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webinara</a:t>
            </a: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a bit će obuhvaćene sljedeće teme :</a:t>
            </a:r>
          </a:p>
          <a:p>
            <a:pPr algn="just"/>
            <a:endParaRPr lang="hr-HR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E-učitelj - suvremena nastava uz pomoć tehnologije   </a:t>
            </a:r>
            <a:r>
              <a:rPr lang="hr-HR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Office 365 </a:t>
            </a:r>
            <a:r>
              <a:rPr lang="hr-HR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Videokonferencije u nastavi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Korištenje alata za izradu digitalnih obrazovnih sadržaja </a:t>
            </a:r>
            <a:r>
              <a:rPr lang="hr-HR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Primjena scenarija učenja, digitalnih alata i obrazovnih trendova </a:t>
            </a:r>
            <a:r>
              <a:rPr lang="hr-HR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Repozitorij digitalnih obrazovnih sadržaja i primjena digitalnih obrazovnih sadržaja </a:t>
            </a:r>
            <a:r>
              <a:rPr lang="hr-HR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endParaRPr lang="hr-HR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992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771787" y="618517"/>
            <a:ext cx="10888910" cy="60087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7.   Korištenje e-Dnevnika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8.   Primjena interaktivnih mjernih uređaja u nastavi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9.   </a:t>
            </a:r>
            <a:r>
              <a:rPr lang="hr-HR" sz="1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Moodle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10. Inovativni STEM nastavnici – obrazovni trendovi i digitalni alati u nastavi </a:t>
            </a:r>
            <a:r>
              <a:rPr lang="hr-HR" sz="1800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11. </a:t>
            </a: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Sigurnost na Internetu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12. Intelektualno vlasništvo na Internetu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13. e-Matica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14. Sustav za upravljanje nastavom (</a:t>
            </a:r>
            <a:r>
              <a:rPr lang="hr-HR" sz="1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Content</a:t>
            </a: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Management System) </a:t>
            </a:r>
            <a:r>
              <a:rPr lang="hr-HR" sz="1800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15. Korištenje opreme za održavanje nastave u interaktivnoj učionici i sustava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    za upravljanje nastavom </a:t>
            </a:r>
            <a:r>
              <a:rPr lang="hr-HR" sz="1800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b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</a:b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16. </a:t>
            </a:r>
            <a:r>
              <a:rPr lang="hr-HR" sz="1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Osnove korištenja tableta i hibridnih računala </a:t>
            </a:r>
            <a:r>
              <a:rPr lang="hr-HR" sz="1800" dirty="0">
                <a:solidFill>
                  <a:srgbClr val="FF0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endParaRPr lang="hr-HR" sz="1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342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713898" cy="1051420"/>
          </a:xfrm>
        </p:spPr>
        <p:txBody>
          <a:bodyPr>
            <a:noAutofit/>
          </a:bodyPr>
          <a:lstStyle/>
          <a:p>
            <a:pPr algn="ctr"/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Prije početka obuke: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813731" y="1560353"/>
            <a:ext cx="10880521" cy="4230846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Prije početka obuke:</a:t>
            </a:r>
          </a:p>
          <a:p>
            <a:pPr lvl="0">
              <a:lnSpc>
                <a:spcPct val="250000"/>
              </a:lnSpc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- Provjeriti svoj e-mail koji je u sustavu škole   </a:t>
            </a:r>
            <a:r>
              <a:rPr lang="hr-HR" u="sng" dirty="0">
                <a:solidFill>
                  <a:srgbClr val="FFFF00"/>
                </a:solidFill>
                <a:latin typeface="Arial Rounded MT Bold" panose="020F0704030504030204" pitchFamily="34" charset="0"/>
                <a:hlinkClick r:id="rId2"/>
              </a:rPr>
              <a:t>ime.prezime@skole.hr</a:t>
            </a:r>
            <a:endParaRPr lang="hr-HR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lvl="0">
              <a:lnSpc>
                <a:spcPct val="250000"/>
              </a:lnSpc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- Prijaviti se i proći prve postavke u Office365 sustavu – </a:t>
            </a:r>
            <a:r>
              <a:rPr lang="hr-HR" u="sng" dirty="0">
                <a:solidFill>
                  <a:srgbClr val="FFFF00"/>
                </a:solidFill>
                <a:latin typeface="Arial Rounded MT Bold" panose="020F0704030504030204" pitchFamily="34" charset="0"/>
                <a:hlinkClick r:id="rId3"/>
              </a:rPr>
              <a:t>office365.skole.hr</a:t>
            </a: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(upute su na mail-u)</a:t>
            </a:r>
          </a:p>
          <a:p>
            <a:pPr lvl="0">
              <a:lnSpc>
                <a:spcPct val="250000"/>
              </a:lnSpc>
            </a:pP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- Prijaviti se na tečaje u organizaciji Algebre na adresi - </a:t>
            </a:r>
            <a:r>
              <a:rPr lang="hr-HR" u="sng" dirty="0">
                <a:solidFill>
                  <a:srgbClr val="FFFF00"/>
                </a:solidFill>
                <a:latin typeface="Arial Rounded MT Bold" panose="020F0704030504030204" pitchFamily="34" charset="0"/>
                <a:hlinkClick r:id="rId3"/>
              </a:rPr>
              <a:t>edukacija.e-skole.hr</a:t>
            </a: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(upute su na mail-u)</a:t>
            </a:r>
          </a:p>
          <a:p>
            <a:endParaRPr lang="hr-HR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993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10225627" cy="1814818"/>
          </a:xfrm>
        </p:spPr>
        <p:txBody>
          <a:bodyPr>
            <a:normAutofit/>
          </a:bodyPr>
          <a:lstStyle/>
          <a:p>
            <a:r>
              <a:rPr lang="hr-HR" sz="2400" b="1" i="1" u="sng" dirty="0">
                <a:solidFill>
                  <a:srgbClr val="FFC000"/>
                </a:solidFill>
                <a:latin typeface="Arial Rounded MT Bold" panose="020F0704030504030204" pitchFamily="34" charset="0"/>
              </a:rPr>
              <a:t>„E-učitelj – suvremena nastava uz pomoć tehnologije“</a:t>
            </a:r>
            <a:r>
              <a:rPr lang="hr-HR" sz="24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1141410" y="1954635"/>
            <a:ext cx="9904459" cy="3836563"/>
          </a:xfrm>
        </p:spPr>
        <p:txBody>
          <a:bodyPr/>
          <a:lstStyle/>
          <a:p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Održava se  </a:t>
            </a:r>
            <a:r>
              <a:rPr lang="hr-HR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01. i 08. listopada 2016  u  9:00</a:t>
            </a: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u Zdravstvenoj školi, Šoltanska 15, Split</a:t>
            </a:r>
          </a:p>
          <a:p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</a:p>
          <a:p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Drugi termin  je </a:t>
            </a:r>
            <a:r>
              <a:rPr lang="hr-HR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15. listopada 2016  u 9:00 </a:t>
            </a: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u Obrtno tehničkoj školi, </a:t>
            </a:r>
            <a:r>
              <a:rPr lang="hr-HR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Plančićeva</a:t>
            </a:r>
            <a:r>
              <a:rPr lang="hr-HR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1, Split. </a:t>
            </a:r>
          </a:p>
        </p:txBody>
      </p:sp>
    </p:spTree>
    <p:extLst>
      <p:ext uri="{BB962C8B-B14F-4D97-AF65-F5344CB8AC3E}">
        <p14:creationId xmlns:p14="http://schemas.microsoft.com/office/powerpoint/2010/main" val="2447530639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užnica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Override1.xml><?xml version="1.0" encoding="utf-8"?>
<a:themeOverride xmlns:a="http://schemas.openxmlformats.org/drawingml/2006/main">
  <a:clrScheme name="Circuit">
    <a:dk1>
      <a:sysClr val="windowText" lastClr="000000"/>
    </a:dk1>
    <a:lt1>
      <a:sysClr val="window" lastClr="FFFFFF"/>
    </a:lt1>
    <a:dk2>
      <a:srgbClr val="134770"/>
    </a:dk2>
    <a:lt2>
      <a:srgbClr val="82FFFF"/>
    </a:lt2>
    <a:accent1>
      <a:srgbClr val="9ACD4C"/>
    </a:accent1>
    <a:accent2>
      <a:srgbClr val="FAA93A"/>
    </a:accent2>
    <a:accent3>
      <a:srgbClr val="D35940"/>
    </a:accent3>
    <a:accent4>
      <a:srgbClr val="B258D3"/>
    </a:accent4>
    <a:accent5>
      <a:srgbClr val="63A0CC"/>
    </a:accent5>
    <a:accent6>
      <a:srgbClr val="8AC4A7"/>
    </a:accent6>
    <a:hlink>
      <a:srgbClr val="B8FA56"/>
    </a:hlink>
    <a:folHlink>
      <a:srgbClr val="7AF8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362</Words>
  <Application>Microsoft Office PowerPoint</Application>
  <PresentationFormat>Široki zaslon</PresentationFormat>
  <Paragraphs>32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Trebuchet MS</vt:lpstr>
      <vt:lpstr>Tw Cen MT</vt:lpstr>
      <vt:lpstr>Wingdings</vt:lpstr>
      <vt:lpstr>Kružnica</vt:lpstr>
      <vt:lpstr>PowerPoint prezentacija</vt:lpstr>
      <vt:lpstr>Projektom se razvija nekoliko bitnih komponenata:      </vt:lpstr>
      <vt:lpstr>Provedba projekta odvijat će se u dvije glavne faze, kroz dva projekta, i to u sljedećem trajanju i financijskom opsegu: </vt:lpstr>
      <vt:lpstr>OBRAZOVANJE SUDIONIKA UKLJUČENIH U PROJEKT e-ŠKOLA</vt:lpstr>
      <vt:lpstr>7.   Korištenje e-Dnevnika 8.   Primjena interaktivnih mjernih uređaja u nastavi 9.   Moodle 10. Inovativni STEM nastavnici – obrazovni trendovi i digitalni alati u nastavi  11. Sigurnost na Internetu 12. Intelektualno vlasništvo na Internetu 13. e-Matica 14. Sustav za upravljanje nastavom (Content Management System)  15. Korištenje opreme za održavanje nastave u interaktivnoj učionici i sustava        za upravljanje nastavom  16. Osnove korištenja tableta i hibridnih računala </vt:lpstr>
      <vt:lpstr>Prije početka obuke:</vt:lpstr>
      <vt:lpstr>„E-učitelj – suvremena nastava uz pomoć tehnologije“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Damir Polak</dc:creator>
  <cp:lastModifiedBy>Damir Polak</cp:lastModifiedBy>
  <cp:revision>6</cp:revision>
  <dcterms:created xsi:type="dcterms:W3CDTF">2016-09-28T01:17:33Z</dcterms:created>
  <dcterms:modified xsi:type="dcterms:W3CDTF">2016-09-28T02:05:23Z</dcterms:modified>
</cp:coreProperties>
</file>