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73" r:id="rId3"/>
    <p:sldId id="274" r:id="rId4"/>
    <p:sldId id="275" r:id="rId5"/>
    <p:sldId id="276" r:id="rId6"/>
    <p:sldId id="257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9" r:id="rId16"/>
    <p:sldId id="270" r:id="rId17"/>
    <p:sldId id="271" r:id="rId18"/>
    <p:sldId id="279" r:id="rId19"/>
    <p:sldId id="278" r:id="rId20"/>
    <p:sldId id="277" r:id="rId21"/>
    <p:sldId id="280" r:id="rId22"/>
    <p:sldId id="292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Jednakokračni trokut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28" name="Rezervirano mjesto datum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hr-HR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 trokut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Jednakokračni trokut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  <p:cxnSp>
        <p:nvCxnSpPr>
          <p:cNvPr id="11" name="Ravni poveznik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 trokut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vni poveznik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63B72F4-7468-4E00-8F29-E48E79972839}" type="datetimeFigureOut">
              <a:rPr lang="hr-HR" smtClean="0"/>
              <a:t>8.5.2017.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74995F4-5CE2-4E63-AD73-9AFF73ED4BDB}" type="slidenum">
              <a:rPr lang="hr-HR" smtClean="0"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>
    <p:push dir="u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OTS\Documents\ERASMUS+2015\ZNAKOVI\grb ško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46981"/>
            <a:ext cx="1470025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/>
          <a:p>
            <a:pPr algn="ctr"/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11560" y="188640"/>
            <a:ext cx="7883216" cy="1224136"/>
          </a:xfrm>
        </p:spPr>
        <p:txBody>
          <a:bodyPr/>
          <a:lstStyle/>
          <a:p>
            <a:pPr algn="just"/>
            <a:r>
              <a:rPr lang="hr-HR" dirty="0" smtClean="0"/>
              <a:t> </a:t>
            </a:r>
            <a:r>
              <a:rPr lang="hr-HR" sz="3600" dirty="0" smtClean="0"/>
              <a:t>           </a:t>
            </a:r>
            <a:br>
              <a:rPr lang="hr-HR" sz="3600" dirty="0" smtClean="0"/>
            </a:br>
            <a:r>
              <a:rPr lang="hr-HR" sz="3600" dirty="0" smtClean="0"/>
              <a:t>           </a:t>
            </a:r>
            <a:endParaRPr lang="hr-HR" dirty="0"/>
          </a:p>
        </p:txBody>
      </p:sp>
      <p:pic>
        <p:nvPicPr>
          <p:cNvPr id="1027" name="Picture 3" descr="C:\Users\OTS\Desktop\slike za pr erasmus\erasmus_4qbNcY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79600"/>
            <a:ext cx="7004050" cy="497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TS\Documents\ERASMUS+2015\ZNAKOVI\erasmus-znaki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774" y="1646981"/>
            <a:ext cx="24257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98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5589240"/>
            <a:ext cx="7643192" cy="792088"/>
          </a:xfrm>
        </p:spPr>
        <p:txBody>
          <a:bodyPr>
            <a:normAutofit/>
          </a:bodyPr>
          <a:lstStyle/>
          <a:p>
            <a:r>
              <a:rPr lang="hr-HR" dirty="0" smtClean="0"/>
              <a:t>U školi…</a:t>
            </a:r>
            <a:endParaRPr lang="hr-HR" dirty="0"/>
          </a:p>
        </p:txBody>
      </p:sp>
      <p:pic>
        <p:nvPicPr>
          <p:cNvPr id="7170" name="Picture 2" descr="C:\Users\OTS\Desktop\slike za pr erasmus\unnamed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8" y="620688"/>
            <a:ext cx="789687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322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1008112"/>
          </a:xfrm>
        </p:spPr>
        <p:txBody>
          <a:bodyPr/>
          <a:lstStyle/>
          <a:p>
            <a:r>
              <a:rPr lang="hr-HR" dirty="0" smtClean="0"/>
              <a:t>U školi…</a:t>
            </a:r>
            <a:endParaRPr lang="hr-HR" dirty="0"/>
          </a:p>
        </p:txBody>
      </p:sp>
      <p:pic>
        <p:nvPicPr>
          <p:cNvPr id="8194" name="Picture 2" descr="C:\Users\OTS\Desktop\slike za pr erasmus\unnamed (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980728"/>
            <a:ext cx="662473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761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229600" cy="1152128"/>
          </a:xfrm>
        </p:spPr>
        <p:txBody>
          <a:bodyPr/>
          <a:lstStyle/>
          <a:p>
            <a:r>
              <a:rPr lang="hr-HR" dirty="0" smtClean="0"/>
              <a:t>U školi…</a:t>
            </a:r>
            <a:endParaRPr lang="hr-HR" dirty="0"/>
          </a:p>
        </p:txBody>
      </p:sp>
      <p:pic>
        <p:nvPicPr>
          <p:cNvPr id="10242" name="Picture 2" descr="C:\Users\OTS\Desktop\slike za pr erasmus\unnamed (9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55333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997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30758" y="4941168"/>
            <a:ext cx="4313242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U </a:t>
            </a:r>
            <a:r>
              <a:rPr lang="hr-HR" dirty="0" err="1" smtClean="0"/>
              <a:t>radionicama..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0361"/>
            <a:ext cx="2401329" cy="360417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6104"/>
            <a:ext cx="2035727" cy="360417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9784"/>
            <a:ext cx="2330269" cy="360417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861048"/>
            <a:ext cx="3643134" cy="273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66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152128"/>
          </a:xfrm>
        </p:spPr>
        <p:txBody>
          <a:bodyPr/>
          <a:lstStyle/>
          <a:p>
            <a:r>
              <a:rPr lang="hr-HR" dirty="0" smtClean="0"/>
              <a:t>U slobodno </a:t>
            </a:r>
            <a:r>
              <a:rPr lang="hr-HR" dirty="0" err="1" smtClean="0"/>
              <a:t>vrijeme..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12290" name="Picture 2" descr="C:\Users\OTS\Desktop\slike za pr erasmus\unnamed (2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361227" cy="476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35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864096"/>
          </a:xfrm>
        </p:spPr>
        <p:txBody>
          <a:bodyPr/>
          <a:lstStyle/>
          <a:p>
            <a:r>
              <a:rPr lang="hr-HR" dirty="0" smtClean="0"/>
              <a:t>Večera u </a:t>
            </a:r>
            <a:r>
              <a:rPr lang="hr-HR" dirty="0" err="1" smtClean="0"/>
              <a:t>restoranu..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14338" name="Picture 2" descr="C:\Users\OTS\Desktop\slike za pr erasmus\unnamed (1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0889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873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936104"/>
          </a:xfrm>
        </p:spPr>
        <p:txBody>
          <a:bodyPr/>
          <a:lstStyle/>
          <a:p>
            <a:r>
              <a:rPr lang="hr-HR" dirty="0" smtClean="0"/>
              <a:t>S našim rukometašima </a:t>
            </a:r>
            <a:r>
              <a:rPr lang="hr-HR" dirty="0" err="1" smtClean="0"/>
              <a:t>Kiela</a:t>
            </a:r>
            <a:endParaRPr lang="hr-HR" dirty="0"/>
          </a:p>
        </p:txBody>
      </p:sp>
      <p:pic>
        <p:nvPicPr>
          <p:cNvPr id="15362" name="Picture 2" descr="C:\Users\OTS\Desktop\slike za pr erasmus\unnamed (6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662473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279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6" y="3689568"/>
            <a:ext cx="5940152" cy="309634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16016" y="4905164"/>
            <a:ext cx="4536504" cy="2011100"/>
          </a:xfrm>
        </p:spPr>
        <p:txBody>
          <a:bodyPr>
            <a:normAutofit/>
          </a:bodyPr>
          <a:lstStyle/>
          <a:p>
            <a:pPr algn="ctr"/>
            <a:r>
              <a:rPr lang="hr-HR" dirty="0" smtClean="0"/>
              <a:t>Znamenitosti </a:t>
            </a:r>
            <a:r>
              <a:rPr lang="hr-HR" dirty="0" err="1" smtClean="0"/>
              <a:t>Kiela</a:t>
            </a:r>
            <a:endParaRPr lang="hr-HR" dirty="0"/>
          </a:p>
        </p:txBody>
      </p:sp>
      <p:pic>
        <p:nvPicPr>
          <p:cNvPr id="16386" name="Picture 2" descr="C:\Users\OTS\Desktop\slike za pr erasmus\unnamed (5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84" y="0"/>
            <a:ext cx="318830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-13736"/>
            <a:ext cx="4499992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94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80114"/>
            <a:ext cx="8229600" cy="1477886"/>
          </a:xfrm>
        </p:spPr>
        <p:txBody>
          <a:bodyPr/>
          <a:lstStyle/>
          <a:p>
            <a:r>
              <a:rPr lang="hr-HR" dirty="0" smtClean="0"/>
              <a:t>Kielski kanal</a:t>
            </a:r>
            <a:endParaRPr lang="hr-HR" dirty="0"/>
          </a:p>
        </p:txBody>
      </p:sp>
      <p:pic>
        <p:nvPicPr>
          <p:cNvPr id="21506" name="Picture 2" descr="C:\Users\OTS\Desktop\slike za pr erasmus\unnamed (18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09771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881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725144"/>
            <a:ext cx="8229600" cy="1584176"/>
          </a:xfrm>
        </p:spPr>
        <p:txBody>
          <a:bodyPr/>
          <a:lstStyle/>
          <a:p>
            <a:r>
              <a:rPr lang="hr-HR" dirty="0" err="1" smtClean="0"/>
              <a:t>Kiel</a:t>
            </a:r>
            <a:r>
              <a:rPr lang="hr-HR" dirty="0" smtClean="0"/>
              <a:t> </a:t>
            </a:r>
            <a:r>
              <a:rPr lang="hr-HR" dirty="0" err="1" smtClean="0"/>
              <a:t>by</a:t>
            </a:r>
            <a:r>
              <a:rPr lang="hr-HR" dirty="0" smtClean="0"/>
              <a:t> </a:t>
            </a:r>
            <a:r>
              <a:rPr lang="hr-HR" dirty="0" err="1" smtClean="0"/>
              <a:t>night..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20482" name="Picture 2" descr="C:\Users\OTS\Desktop\slike za pr erasmus\unnamed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0960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5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PROJEKTI MOBILNOSTI U OBRTNOJ TEHNIČKOJ ŠKOLI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4008" indent="0">
              <a:buNone/>
            </a:pPr>
            <a:r>
              <a:rPr lang="hr-HR" dirty="0"/>
              <a:t>LEONARDO DA VINCI</a:t>
            </a:r>
          </a:p>
          <a:p>
            <a:r>
              <a:rPr lang="hr-HR" dirty="0"/>
              <a:t>2009. (Francuska, </a:t>
            </a:r>
            <a:r>
              <a:rPr lang="hr-HR" dirty="0" err="1"/>
              <a:t>Meaux</a:t>
            </a:r>
            <a:r>
              <a:rPr lang="hr-HR" dirty="0"/>
              <a:t>)</a:t>
            </a:r>
          </a:p>
          <a:p>
            <a:r>
              <a:rPr lang="hr-HR" dirty="0"/>
              <a:t>2010. (Francuska, </a:t>
            </a:r>
            <a:r>
              <a:rPr lang="hr-HR" dirty="0" err="1"/>
              <a:t>Maux</a:t>
            </a:r>
            <a:r>
              <a:rPr lang="hr-HR" dirty="0"/>
              <a:t>)</a:t>
            </a:r>
          </a:p>
          <a:p>
            <a:r>
              <a:rPr lang="hr-HR" dirty="0"/>
              <a:t>2011. (Francuska, </a:t>
            </a:r>
            <a:r>
              <a:rPr lang="hr-HR" dirty="0" err="1"/>
              <a:t>Meaux</a:t>
            </a:r>
            <a:r>
              <a:rPr lang="hr-HR" dirty="0"/>
              <a:t>)</a:t>
            </a:r>
          </a:p>
          <a:p>
            <a:r>
              <a:rPr lang="hr-HR" dirty="0"/>
              <a:t>2012. (Njemačka, </a:t>
            </a:r>
            <a:r>
              <a:rPr lang="hr-HR" dirty="0" err="1"/>
              <a:t>Leipzig</a:t>
            </a:r>
            <a:r>
              <a:rPr lang="hr-HR" dirty="0"/>
              <a:t>)</a:t>
            </a:r>
          </a:p>
          <a:p>
            <a:pPr marL="64008" indent="0">
              <a:buNone/>
            </a:pPr>
            <a:r>
              <a:rPr lang="hr-HR" dirty="0"/>
              <a:t>ERASMUS+</a:t>
            </a:r>
          </a:p>
          <a:p>
            <a:r>
              <a:rPr lang="hr-HR" dirty="0"/>
              <a:t>2014. (Irska, </a:t>
            </a:r>
            <a:r>
              <a:rPr lang="hr-HR" dirty="0" err="1"/>
              <a:t>Cork</a:t>
            </a:r>
            <a:r>
              <a:rPr lang="hr-HR" dirty="0"/>
              <a:t>)</a:t>
            </a:r>
          </a:p>
          <a:p>
            <a:r>
              <a:rPr lang="hr-HR" dirty="0"/>
              <a:t>2015. (Njemačka, </a:t>
            </a:r>
            <a:r>
              <a:rPr lang="hr-HR" dirty="0" err="1"/>
              <a:t>Kiel</a:t>
            </a:r>
            <a:r>
              <a:rPr lang="hr-HR" dirty="0"/>
              <a:t> i Španjolska, Sevilla)</a:t>
            </a:r>
          </a:p>
          <a:p>
            <a:r>
              <a:rPr lang="hr-HR" dirty="0"/>
              <a:t>2016. (Njemačka, </a:t>
            </a:r>
            <a:r>
              <a:rPr lang="hr-HR" dirty="0" err="1"/>
              <a:t>Kiel</a:t>
            </a:r>
            <a:r>
              <a:rPr lang="hr-HR" dirty="0"/>
              <a:t> i Francuska, </a:t>
            </a:r>
            <a:r>
              <a:rPr lang="hr-HR" dirty="0" err="1"/>
              <a:t>Clermont</a:t>
            </a:r>
            <a:r>
              <a:rPr lang="hr-HR" dirty="0"/>
              <a:t>-</a:t>
            </a:r>
            <a:r>
              <a:rPr lang="hr-HR" dirty="0" err="1"/>
              <a:t>Ferrand</a:t>
            </a:r>
            <a:r>
              <a:rPr lang="hr-HR" dirty="0"/>
              <a:t>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9295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856984" cy="1577330"/>
          </a:xfrm>
        </p:spPr>
        <p:txBody>
          <a:bodyPr>
            <a:normAutofit fontScale="90000"/>
          </a:bodyPr>
          <a:lstStyle/>
          <a:p>
            <a:r>
              <a:rPr lang="hr-HR" dirty="0"/>
              <a:t>ERASMUS+ 2016</a:t>
            </a:r>
            <a:br>
              <a:rPr lang="hr-HR" dirty="0"/>
            </a:br>
            <a:r>
              <a:rPr lang="hr-HR" dirty="0" smtClean="0"/>
              <a:t>CLERMONT-FERRAND, FRANCUSKA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FF388C"/>
              </a:buClr>
            </a:pPr>
            <a:r>
              <a:rPr lang="hr-HR" dirty="0">
                <a:solidFill>
                  <a:prstClr val="white"/>
                </a:solidFill>
              </a:rPr>
              <a:t>26.3.-8.4.2017.</a:t>
            </a:r>
          </a:p>
          <a:p>
            <a:pPr lvl="0">
              <a:buClr>
                <a:srgbClr val="FF388C"/>
              </a:buClr>
            </a:pPr>
            <a:r>
              <a:rPr lang="hr-HR" dirty="0">
                <a:solidFill>
                  <a:prstClr val="white"/>
                </a:solidFill>
              </a:rPr>
              <a:t>8 učenika:</a:t>
            </a:r>
          </a:p>
          <a:p>
            <a:pPr lvl="1">
              <a:buClr>
                <a:srgbClr val="FF388C"/>
              </a:buClr>
            </a:pPr>
            <a:r>
              <a:rPr lang="hr-HR" dirty="0">
                <a:solidFill>
                  <a:prstClr val="white"/>
                </a:solidFill>
              </a:rPr>
              <a:t>2 </a:t>
            </a:r>
            <a:r>
              <a:rPr lang="hr-HR" dirty="0" smtClean="0">
                <a:solidFill>
                  <a:prstClr val="white"/>
                </a:solidFill>
              </a:rPr>
              <a:t>stolara</a:t>
            </a:r>
            <a:endParaRPr lang="hr-HR" dirty="0">
              <a:solidFill>
                <a:prstClr val="white"/>
              </a:solidFill>
            </a:endParaRPr>
          </a:p>
          <a:p>
            <a:pPr lvl="1">
              <a:buClr>
                <a:srgbClr val="FF388C"/>
              </a:buClr>
            </a:pPr>
            <a:r>
              <a:rPr lang="hr-HR" dirty="0">
                <a:solidFill>
                  <a:prstClr val="white"/>
                </a:solidFill>
              </a:rPr>
              <a:t>2 </a:t>
            </a:r>
            <a:r>
              <a:rPr lang="hr-HR" dirty="0" smtClean="0">
                <a:solidFill>
                  <a:prstClr val="white"/>
                </a:solidFill>
              </a:rPr>
              <a:t>drvodjeljska tehničara-dizajnera </a:t>
            </a:r>
            <a:endParaRPr lang="hr-HR" dirty="0">
              <a:solidFill>
                <a:prstClr val="white"/>
              </a:solidFill>
            </a:endParaRPr>
          </a:p>
          <a:p>
            <a:pPr lvl="1">
              <a:buClr>
                <a:srgbClr val="FF388C"/>
              </a:buClr>
            </a:pPr>
            <a:r>
              <a:rPr lang="hr-HR" dirty="0">
                <a:solidFill>
                  <a:prstClr val="white"/>
                </a:solidFill>
              </a:rPr>
              <a:t>2 </a:t>
            </a:r>
            <a:r>
              <a:rPr lang="hr-HR" dirty="0" smtClean="0">
                <a:solidFill>
                  <a:prstClr val="white"/>
                </a:solidFill>
              </a:rPr>
              <a:t>instalatera grijanja i klimatizacije</a:t>
            </a:r>
            <a:endParaRPr lang="hr-HR" dirty="0">
              <a:solidFill>
                <a:prstClr val="white"/>
              </a:solidFill>
            </a:endParaRPr>
          </a:p>
          <a:p>
            <a:pPr lvl="1">
              <a:buClr>
                <a:srgbClr val="FF388C"/>
              </a:buClr>
            </a:pPr>
            <a:r>
              <a:rPr lang="hr-HR" dirty="0">
                <a:solidFill>
                  <a:prstClr val="white"/>
                </a:solidFill>
              </a:rPr>
              <a:t>2 </a:t>
            </a:r>
            <a:r>
              <a:rPr lang="hr-HR" dirty="0" smtClean="0">
                <a:solidFill>
                  <a:prstClr val="white"/>
                </a:solidFill>
              </a:rPr>
              <a:t>vodoinstalatera</a:t>
            </a:r>
            <a:endParaRPr lang="hr-HR" dirty="0">
              <a:solidFill>
                <a:prstClr val="white"/>
              </a:solidFill>
            </a:endParaRPr>
          </a:p>
          <a:p>
            <a:pPr lvl="0">
              <a:buClr>
                <a:srgbClr val="FF388C"/>
              </a:buClr>
            </a:pPr>
            <a:r>
              <a:rPr lang="hr-HR" dirty="0">
                <a:solidFill>
                  <a:prstClr val="white"/>
                </a:solidFill>
              </a:rPr>
              <a:t>2 nastavnika strukovnih predmeta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6786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TS\Desktop\france\IMG-20170326-WA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629856" cy="347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TS\Desktop\france\IMG-20170326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84" y="3180438"/>
            <a:ext cx="4903416" cy="36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399032"/>
          </a:xfrm>
        </p:spPr>
        <p:txBody>
          <a:bodyPr/>
          <a:lstStyle/>
          <a:p>
            <a:r>
              <a:rPr lang="hr-HR" dirty="0" smtClean="0"/>
              <a:t>Na aerodromu u </a:t>
            </a:r>
            <a:r>
              <a:rPr lang="hr-HR" dirty="0" err="1" smtClean="0"/>
              <a:t>Parizu..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72708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20819291">
            <a:off x="-108954" y="459316"/>
            <a:ext cx="7687811" cy="951315"/>
          </a:xfrm>
        </p:spPr>
        <p:txBody>
          <a:bodyPr/>
          <a:lstStyle/>
          <a:p>
            <a:r>
              <a:rPr lang="hr-HR" dirty="0" err="1" smtClean="0"/>
              <a:t>Clermont</a:t>
            </a:r>
            <a:r>
              <a:rPr lang="hr-HR" dirty="0" smtClean="0"/>
              <a:t>-</a:t>
            </a:r>
            <a:r>
              <a:rPr lang="hr-HR" dirty="0" err="1" smtClean="0"/>
              <a:t>Ferrand</a:t>
            </a:r>
            <a:r>
              <a:rPr lang="hr-HR" dirty="0" smtClean="0"/>
              <a:t>/</a:t>
            </a:r>
            <a:r>
              <a:rPr lang="hr-HR" dirty="0" err="1" smtClean="0"/>
              <a:t>Riom</a:t>
            </a:r>
            <a:endParaRPr lang="hr-H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5760640" cy="41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Slikovni rezultat za karta clermont ferr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17" y="1124744"/>
            <a:ext cx="508287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047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Škola-</a:t>
            </a:r>
            <a:r>
              <a:rPr lang="hr-HR" dirty="0" err="1" smtClean="0"/>
              <a:t>Riom</a:t>
            </a:r>
            <a:endParaRPr lang="hr-HR" dirty="0"/>
          </a:p>
        </p:txBody>
      </p:sp>
      <p:pic>
        <p:nvPicPr>
          <p:cNvPr id="2050" name="Picture 2" descr="C:\Users\OTS\Desktop\france\IMG_20170330_152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570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 </a:t>
            </a:r>
            <a:r>
              <a:rPr lang="hr-HR" dirty="0" err="1" smtClean="0"/>
              <a:t>škole..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3075" name="Picture 3" descr="C:\Users\OTS\Desktop\france\20170327_134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255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Školske </a:t>
            </a:r>
            <a:r>
              <a:rPr lang="hr-HR" dirty="0" err="1" smtClean="0"/>
              <a:t>radionice..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4098" name="Picture 2" descr="C:\Users\OTS\Desktop\france\IMG_20170327_110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0848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4258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373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Školske </a:t>
            </a:r>
            <a:r>
              <a:rPr lang="hr-HR" dirty="0" err="1" smtClean="0"/>
              <a:t>radionice..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5123" name="Picture 3" descr="C:\Users\OTS\Desktop\france\20170406_104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OTS\Desktop\france\20170330_145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02" y="3073552"/>
            <a:ext cx="5045930" cy="378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008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Školske </a:t>
            </a:r>
            <a:r>
              <a:rPr lang="hr-HR" dirty="0" err="1"/>
              <a:t>radionice..</a:t>
            </a:r>
            <a:r>
              <a:rPr lang="hr-HR" dirty="0"/>
              <a:t>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149" name="Picture 5" descr="C:\Users\OTS\Desktop\france\20170331_1029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6069077" cy="455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OTS\Desktop\france\IMG-20170327-WA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25" y="2057881"/>
            <a:ext cx="3589775" cy="47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141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Ispred </a:t>
            </a:r>
            <a:r>
              <a:rPr lang="hr-HR" dirty="0" err="1" smtClean="0"/>
              <a:t>škole..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7170" name="Picture 2" descr="C:\Users\OTS\Desktop\france\20170407_114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3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Posjet </a:t>
            </a:r>
            <a:r>
              <a:rPr lang="hr-HR" dirty="0" err="1" smtClean="0"/>
              <a:t>Clermont</a:t>
            </a:r>
            <a:r>
              <a:rPr lang="hr-HR" dirty="0" smtClean="0"/>
              <a:t>-</a:t>
            </a:r>
            <a:r>
              <a:rPr lang="hr-HR" dirty="0" err="1" smtClean="0"/>
              <a:t>Ferrandu</a:t>
            </a:r>
            <a:endParaRPr lang="hr-HR" dirty="0"/>
          </a:p>
        </p:txBody>
      </p:sp>
      <p:pic>
        <p:nvPicPr>
          <p:cNvPr id="8196" name="Picture 4" descr="C:\Users\OTS\Desktop\france\20170402_103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7738">
            <a:off x="13977" y="2152696"/>
            <a:ext cx="5094400" cy="38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OTS\Desktop\france\20170401_1030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439248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61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 PROJEKTIMA MOBILNOSTI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dirty="0" smtClean="0"/>
              <a:t>U projektima mobilnosti od 2009. je sudjelovalo ukupno:</a:t>
            </a:r>
          </a:p>
          <a:p>
            <a:pPr lvl="1"/>
            <a:r>
              <a:rPr lang="hr-HR" dirty="0" smtClean="0"/>
              <a:t>100 učenika</a:t>
            </a:r>
          </a:p>
          <a:p>
            <a:pPr lvl="1"/>
            <a:r>
              <a:rPr lang="hr-HR" dirty="0" smtClean="0"/>
              <a:t>16 nastavnika</a:t>
            </a:r>
          </a:p>
          <a:p>
            <a:pPr lvl="1"/>
            <a:endParaRPr lang="hr-HR" dirty="0"/>
          </a:p>
          <a:p>
            <a:pPr marL="619506" indent="-457200"/>
            <a:r>
              <a:rPr lang="hr-HR" sz="3400" dirty="0" smtClean="0"/>
              <a:t>Učenici obavljaju stručnu praksu 10 radnih dana u školi i/ili tvrtki partneru</a:t>
            </a:r>
          </a:p>
          <a:p>
            <a:pPr marL="619506" indent="-457200"/>
            <a:endParaRPr lang="hr-HR" sz="3400" dirty="0" smtClean="0"/>
          </a:p>
          <a:p>
            <a:pPr marL="619506" indent="-457200"/>
            <a:r>
              <a:rPr lang="hr-HR" sz="3400" dirty="0" smtClean="0"/>
              <a:t>Svi troškovi su pokriveni sredstvima EU</a:t>
            </a:r>
          </a:p>
          <a:p>
            <a:pPr marL="162306" indent="0">
              <a:buNone/>
            </a:pPr>
            <a:endParaRPr lang="hr-HR" sz="3400" dirty="0" smtClean="0"/>
          </a:p>
          <a:p>
            <a:pPr marL="619506" indent="-457200"/>
            <a:r>
              <a:rPr lang="hr-HR" sz="3400" dirty="0"/>
              <a:t>Škola objavljuje natječaj za projekt, biraju se najbolji učenici prema kriterijima poznavanja struke, engleskog jezika, motiviranosti i ponašanja</a:t>
            </a:r>
            <a:r>
              <a:rPr lang="hr-HR" sz="3400" dirty="0" smtClean="0"/>
              <a:t>.</a:t>
            </a:r>
            <a:endParaRPr lang="hr-HR" sz="3400" dirty="0"/>
          </a:p>
          <a:p>
            <a:pPr marL="162306" indent="0">
              <a:buNone/>
            </a:pPr>
            <a:endParaRPr lang="hr-HR" sz="3400" dirty="0"/>
          </a:p>
        </p:txBody>
      </p:sp>
    </p:spTree>
    <p:extLst>
      <p:ext uri="{BB962C8B-B14F-4D97-AF65-F5344CB8AC3E}">
        <p14:creationId xmlns:p14="http://schemas.microsoft.com/office/powerpoint/2010/main" val="2767852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TS\Desktop\france\20170403_161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375501"/>
            <a:ext cx="5976664" cy="44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Posjet vulkanu</a:t>
            </a:r>
            <a:endParaRPr lang="hr-HR" dirty="0"/>
          </a:p>
        </p:txBody>
      </p:sp>
      <p:pic>
        <p:nvPicPr>
          <p:cNvPr id="9219" name="Picture 3" descr="C:\Users\OTS\Desktop\france\20170403_165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5544616" cy="41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496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30350"/>
            <a:ext cx="3749223" cy="499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 muzeju </a:t>
            </a:r>
            <a:r>
              <a:rPr lang="hr-HR" dirty="0" err="1" smtClean="0"/>
              <a:t>Michellin</a:t>
            </a:r>
            <a:endParaRPr lang="hr-HR" dirty="0"/>
          </a:p>
        </p:txBody>
      </p:sp>
      <p:pic>
        <p:nvPicPr>
          <p:cNvPr id="10242" name="Picture 2" descr="C:\Users\OTS\Desktop\france\20170401_1547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36" y="2348880"/>
            <a:ext cx="5208240" cy="390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952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 na </a:t>
            </a:r>
            <a:r>
              <a:rPr lang="hr-HR" dirty="0" err="1" smtClean="0"/>
              <a:t>kraju...Pariz</a:t>
            </a:r>
            <a:r>
              <a:rPr lang="hr-HR" dirty="0" smtClean="0"/>
              <a:t>!!!!</a:t>
            </a:r>
            <a:endParaRPr lang="hr-HR" dirty="0"/>
          </a:p>
        </p:txBody>
      </p:sp>
      <p:pic>
        <p:nvPicPr>
          <p:cNvPr id="11266" name="Picture 2" descr="C:\Users\OTS\Desktop\france\20170408_104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95382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41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 na </a:t>
            </a:r>
            <a:r>
              <a:rPr lang="hr-HR" dirty="0" err="1"/>
              <a:t>kraju...Pariz</a:t>
            </a:r>
            <a:r>
              <a:rPr lang="hr-HR" dirty="0"/>
              <a:t>!!!!</a:t>
            </a:r>
          </a:p>
        </p:txBody>
      </p:sp>
      <p:pic>
        <p:nvPicPr>
          <p:cNvPr id="12291" name="Picture 3" descr="C:\Users\OTS\Desktop\france\20170408_143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636912"/>
            <a:ext cx="52805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OTS\Desktop\france\20170408_122729_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4941953" cy="370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096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POVELJA MOBILNOSTI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Škola je 2016. dobila Povelju mobilnosti na razdoblje od 5 godina, što je potvrda kvalitete projekata koje provodi i obaveza da se nastavi s projektima</a:t>
            </a:r>
          </a:p>
          <a:p>
            <a:endParaRPr lang="hr-HR" dirty="0"/>
          </a:p>
          <a:p>
            <a:endParaRPr lang="hr-HR" dirty="0" smtClean="0"/>
          </a:p>
          <a:p>
            <a:pPr marL="64008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61" y="3861048"/>
            <a:ext cx="4202038" cy="246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981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ERASMUS+ 2016</a:t>
            </a:r>
            <a:br>
              <a:rPr lang="hr-HR" dirty="0" smtClean="0"/>
            </a:br>
            <a:r>
              <a:rPr lang="hr-HR" dirty="0" smtClean="0"/>
              <a:t>KIEL, NJEMAČKA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465968"/>
          </a:xfrm>
        </p:spPr>
        <p:txBody>
          <a:bodyPr>
            <a:normAutofit/>
          </a:bodyPr>
          <a:lstStyle/>
          <a:p>
            <a:r>
              <a:rPr lang="hr-HR" dirty="0" smtClean="0"/>
              <a:t>26.3.-8.4.2017.</a:t>
            </a:r>
          </a:p>
          <a:p>
            <a:r>
              <a:rPr lang="hr-HR" dirty="0" smtClean="0"/>
              <a:t>8 učenika:</a:t>
            </a:r>
          </a:p>
          <a:p>
            <a:pPr lvl="1"/>
            <a:r>
              <a:rPr lang="hr-HR" dirty="0" smtClean="0"/>
              <a:t>2 automehaničara</a:t>
            </a:r>
          </a:p>
          <a:p>
            <a:pPr lvl="1"/>
            <a:r>
              <a:rPr lang="hr-HR" dirty="0" smtClean="0"/>
              <a:t>2 autoelektričara</a:t>
            </a:r>
          </a:p>
          <a:p>
            <a:pPr lvl="1"/>
            <a:r>
              <a:rPr lang="hr-HR" dirty="0" smtClean="0"/>
              <a:t>2 elektroinstalatera</a:t>
            </a:r>
          </a:p>
          <a:p>
            <a:pPr lvl="1"/>
            <a:r>
              <a:rPr lang="hr-HR" dirty="0" smtClean="0"/>
              <a:t>2 elektromehaničara</a:t>
            </a:r>
          </a:p>
          <a:p>
            <a:r>
              <a:rPr lang="hr-HR" dirty="0" smtClean="0"/>
              <a:t>2 nastavnika strukovnih predmeta</a:t>
            </a:r>
          </a:p>
        </p:txBody>
      </p:sp>
    </p:spTree>
    <p:extLst>
      <p:ext uri="{BB962C8B-B14F-4D97-AF65-F5344CB8AC3E}">
        <p14:creationId xmlns:p14="http://schemas.microsoft.com/office/powerpoint/2010/main" val="2077964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0335185" flipH="1" flipV="1">
            <a:off x="323528" y="332656"/>
            <a:ext cx="5544616" cy="1656183"/>
          </a:xfrm>
        </p:spPr>
        <p:txBody>
          <a:bodyPr>
            <a:normAutofit/>
          </a:bodyPr>
          <a:lstStyle/>
          <a:p>
            <a:r>
              <a:rPr lang="hr-HR" dirty="0" err="1" smtClean="0"/>
              <a:t>Kiel</a:t>
            </a:r>
            <a:endParaRPr lang="hr-HR" dirty="0"/>
          </a:p>
        </p:txBody>
      </p:sp>
      <p:pic>
        <p:nvPicPr>
          <p:cNvPr id="2050" name="Picture 2" descr="C:\Users\OTS\Desktop\slike za pr erasmus\Germany_map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908720"/>
            <a:ext cx="5358055" cy="574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022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5229200"/>
            <a:ext cx="7848872" cy="1152128"/>
          </a:xfrm>
        </p:spPr>
        <p:txBody>
          <a:bodyPr>
            <a:normAutofit/>
          </a:bodyPr>
          <a:lstStyle/>
          <a:p>
            <a:pPr algn="ctr"/>
            <a:r>
              <a:rPr lang="hr-HR" sz="3200" dirty="0">
                <a:effectLst/>
              </a:rPr>
              <a:t/>
            </a:r>
            <a:br>
              <a:rPr lang="hr-HR" sz="3200" dirty="0">
                <a:effectLst/>
              </a:rPr>
            </a:br>
            <a:r>
              <a:rPr lang="hr-HR" sz="3200" b="0" dirty="0" smtClean="0">
                <a:effectLst/>
              </a:rPr>
              <a:t>Učenici </a:t>
            </a:r>
            <a:r>
              <a:rPr lang="hr-HR" sz="3200" b="0" dirty="0">
                <a:effectLst/>
              </a:rPr>
              <a:t>i nastavnici </a:t>
            </a:r>
            <a:r>
              <a:rPr lang="hr-HR" sz="3200" b="0" dirty="0" smtClean="0">
                <a:effectLst/>
              </a:rPr>
              <a:t>na putu za </a:t>
            </a:r>
            <a:r>
              <a:rPr lang="hr-HR" sz="3200" b="0" dirty="0" err="1" smtClean="0">
                <a:effectLst/>
              </a:rPr>
              <a:t>Kiel</a:t>
            </a:r>
            <a:endParaRPr lang="hr-HR" sz="3200" dirty="0"/>
          </a:p>
        </p:txBody>
      </p:sp>
      <p:pic>
        <p:nvPicPr>
          <p:cNvPr id="4098" name="Picture 2" descr="C:\Users\OTS\Desktop\slike za pr erasmus\unnamed (19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80"/>
            <a:ext cx="637254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OTS\Desktop\slike za pr erasmus\unnamed (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8800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268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368152"/>
          </a:xfrm>
        </p:spPr>
        <p:txBody>
          <a:bodyPr/>
          <a:lstStyle/>
          <a:p>
            <a:pPr algn="ctr"/>
            <a:r>
              <a:rPr lang="hr-HR" dirty="0" smtClean="0"/>
              <a:t>Naš hotel u </a:t>
            </a:r>
            <a:r>
              <a:rPr lang="hr-HR" dirty="0" err="1" smtClean="0"/>
              <a:t>Kielu</a:t>
            </a:r>
            <a:endParaRPr lang="hr-HR" dirty="0"/>
          </a:p>
        </p:txBody>
      </p:sp>
      <p:pic>
        <p:nvPicPr>
          <p:cNvPr id="5122" name="Picture 2" descr="C:\Users\OTS\Desktop\slike za pr erasmus\315a5d18-b29a-3780-afb5-2af52a78508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445022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84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733256"/>
            <a:ext cx="8183880" cy="50405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                </a:t>
            </a:r>
            <a:r>
              <a:rPr lang="hr-H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RBZ</a:t>
            </a:r>
            <a:r>
              <a:rPr lang="hr-HR" dirty="0" smtClean="0"/>
              <a:t>-</a:t>
            </a:r>
            <a:r>
              <a:rPr lang="hr-HR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Technik</a:t>
            </a:r>
            <a:endParaRPr lang="hr-HR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 descr="C:\Users\OTS\Desktop\slike za pr erasmus\8621868770_e236cf4b12_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603426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59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duševljenje">
  <a:themeElements>
    <a:clrScheme name="Oduševljenj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duševljenj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duševljenj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300</TotalTime>
  <Words>284</Words>
  <Application>Microsoft Office PowerPoint</Application>
  <PresentationFormat>Prikaz na zaslonu (4:3)</PresentationFormat>
  <Paragraphs>68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33</vt:i4>
      </vt:variant>
    </vt:vector>
  </HeadingPairs>
  <TitlesOfParts>
    <vt:vector size="34" baseType="lpstr">
      <vt:lpstr>Oduševljenje</vt:lpstr>
      <vt:lpstr>PowerPointova prezentacija</vt:lpstr>
      <vt:lpstr>PROJEKTI MOBILNOSTI U OBRTNOJ TEHNIČKOJ ŠKOLI</vt:lpstr>
      <vt:lpstr>O PROJEKTIMA MOBILNOSTI</vt:lpstr>
      <vt:lpstr>     POVELJA MOBILNOSTI</vt:lpstr>
      <vt:lpstr>ERASMUS+ 2016 KIEL, NJEMAČKA</vt:lpstr>
      <vt:lpstr>Kiel</vt:lpstr>
      <vt:lpstr> Učenici i nastavnici na putu za Kiel</vt:lpstr>
      <vt:lpstr>Naš hotel u Kielu</vt:lpstr>
      <vt:lpstr>                 RBZ-Technik</vt:lpstr>
      <vt:lpstr>U školi…</vt:lpstr>
      <vt:lpstr>U školi…</vt:lpstr>
      <vt:lpstr>U školi…</vt:lpstr>
      <vt:lpstr>U radionicama...</vt:lpstr>
      <vt:lpstr>U slobodno vrijeme...</vt:lpstr>
      <vt:lpstr>Večera u restoranu...</vt:lpstr>
      <vt:lpstr>S našim rukometašima Kiela</vt:lpstr>
      <vt:lpstr>Znamenitosti Kiela</vt:lpstr>
      <vt:lpstr>Kielski kanal</vt:lpstr>
      <vt:lpstr>Kiel by night...</vt:lpstr>
      <vt:lpstr>ERASMUS+ 2016 CLERMONT-FERRAND, FRANCUSKA</vt:lpstr>
      <vt:lpstr>Na aerodromu u Parizu...</vt:lpstr>
      <vt:lpstr>Clermont-Ferrand/Riom</vt:lpstr>
      <vt:lpstr>Škola-Riom</vt:lpstr>
      <vt:lpstr>Iz škole...</vt:lpstr>
      <vt:lpstr>Školske radionice...</vt:lpstr>
      <vt:lpstr>Školske radionice...</vt:lpstr>
      <vt:lpstr>Školske radionice...</vt:lpstr>
      <vt:lpstr>Ispred škole...</vt:lpstr>
      <vt:lpstr>Posjet Clermont-Ferrandu</vt:lpstr>
      <vt:lpstr>Posjet vulkanu</vt:lpstr>
      <vt:lpstr>U muzeju Michellin</vt:lpstr>
      <vt:lpstr>I na kraju...Pariz!!!!</vt:lpstr>
      <vt:lpstr>I na kraju...Pariz!!!!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OTS</dc:creator>
  <cp:lastModifiedBy>OTS</cp:lastModifiedBy>
  <cp:revision>28</cp:revision>
  <dcterms:created xsi:type="dcterms:W3CDTF">2017-04-28T07:25:00Z</dcterms:created>
  <dcterms:modified xsi:type="dcterms:W3CDTF">2017-05-08T09:50:03Z</dcterms:modified>
</cp:coreProperties>
</file>