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8" d="100"/>
          <a:sy n="78" d="100"/>
        </p:scale>
        <p:origin x="-9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vvo.hr/ispitni-katalozi-drzavnu-maturu-2017-2018/" TargetMode="External"/><Relationship Id="rId2" Type="http://schemas.openxmlformats.org/officeDocument/2006/relationships/hyperlink" Target="https://s3-eu-central-1.amazonaws.com/hr-ncvvo-www-s3static/wp-content/uploads/2016/03/11122056/Kalendar-i-vremenik-provedbe-ispita-ljetni-rok-2017_2018-NOVO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stani-student.h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04738D1B-E0D4-42A6-A06C-E014E2087F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702365"/>
            <a:ext cx="9274506" cy="2726635"/>
          </a:xfrm>
        </p:spPr>
        <p:txBody>
          <a:bodyPr/>
          <a:lstStyle/>
          <a:p>
            <a:r>
              <a:rPr lang="hr-HR" sz="4400" dirty="0"/>
              <a:t>DRŽAVNA MATURA 2017./2018.</a:t>
            </a:r>
            <a:br>
              <a:rPr lang="hr-HR" sz="4400" dirty="0"/>
            </a:br>
            <a:r>
              <a:rPr lang="hr-HR" sz="4400" dirty="0"/>
              <a:t>Organizacija i provedba ispita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xmlns="" id="{A0FDB23F-8278-45EE-B440-881C91365B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OBRTNA TEHNIČKA ŠKOLA, SPLIT</a:t>
            </a:r>
          </a:p>
          <a:p>
            <a:r>
              <a:rPr lang="hr-HR" dirty="0"/>
              <a:t>ISPITNA KOORDINATORICA: LJILJANA PARAT, prof.</a:t>
            </a:r>
          </a:p>
          <a:p>
            <a:endParaRPr lang="hr-HR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xmlns="" id="{B0A44FC6-531B-492E-B2E9-248BA3D7E5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15346" y="4019324"/>
            <a:ext cx="1457528" cy="1619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182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E4CED36B-A48E-4C43-A848-C3BC4D05F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NEDOZVOLJENO PONAŠANJE NA ISPITU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E372EABB-29F6-4F7A-81E4-F95D0E5DEE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827" y="2603500"/>
            <a:ext cx="11370364" cy="4075596"/>
          </a:xfrm>
        </p:spPr>
        <p:txBody>
          <a:bodyPr>
            <a:normAutofit/>
          </a:bodyPr>
          <a:lstStyle/>
          <a:p>
            <a:r>
              <a:rPr lang="hr-HR" sz="2000" dirty="0"/>
              <a:t>NEPRIDRŽAVANJE UPUTA DEŽURNOGA NASTAVNIKA</a:t>
            </a:r>
          </a:p>
          <a:p>
            <a:r>
              <a:rPr lang="hr-HR" sz="2000" dirty="0"/>
              <a:t>UPISIVANJE NEPRIMJERENIH ZNAKOVA ILI NEPRIMJERENIH SADRŽAJA U ISPITNI TEST</a:t>
            </a:r>
          </a:p>
          <a:p>
            <a:r>
              <a:rPr lang="hr-HR" sz="2000" dirty="0"/>
              <a:t>UPORABA NEPROPISANOGA PRIBORA I POMAGALA</a:t>
            </a:r>
          </a:p>
          <a:p>
            <a:r>
              <a:rPr lang="hr-HR" sz="2000" dirty="0"/>
              <a:t>OSVRTANJE, RAZGOVARANJE, BILO KAKVO SPORAZUMIJEVANJE I OMETANJE</a:t>
            </a:r>
          </a:p>
          <a:p>
            <a:r>
              <a:rPr lang="hr-HR" sz="2000" dirty="0"/>
              <a:t> PREPISIVANJE ILI DOPUŠTANJE PREPISIVANJA</a:t>
            </a:r>
          </a:p>
          <a:p>
            <a:r>
              <a:rPr lang="hr-HR" sz="2000" dirty="0"/>
              <a:t>PREDAVANJE URADKA DRUGOGA PRISTUPNIKA</a:t>
            </a:r>
          </a:p>
          <a:p>
            <a:r>
              <a:rPr lang="hr-HR" sz="2000" dirty="0"/>
              <a:t>ZAMJENA IDENTITETA PRISTUPNIKA</a:t>
            </a:r>
          </a:p>
          <a:p>
            <a:r>
              <a:rPr lang="hr-HR" sz="2000" dirty="0"/>
              <a:t>NEDOZVOLJENO POSJEDOVANJE ISPITNIH MATERIJALA</a:t>
            </a:r>
          </a:p>
        </p:txBody>
      </p:sp>
    </p:spTree>
    <p:extLst>
      <p:ext uri="{BB962C8B-B14F-4D97-AF65-F5344CB8AC3E}">
        <p14:creationId xmlns:p14="http://schemas.microsoft.com/office/powerpoint/2010/main" val="3216022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BD93D266-7CED-4A16-AAF0-48329793C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NEDOZVOLJENO PONAŠANJE NA ISPITU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CB68B622-02FC-4DD5-AD33-B8DD3E3F0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000" dirty="0"/>
              <a:t>Dežurni nastavnici upisuju u evidencijski obrazac sva nedozvoljena ponašanja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r>
              <a:rPr lang="hr-HR" sz="2000" b="1" dirty="0"/>
              <a:t>Mjere koje se izriču u slučaju nedozvoljenoga ponašanja su:</a:t>
            </a:r>
          </a:p>
          <a:p>
            <a:pPr marL="0" indent="0">
              <a:buNone/>
            </a:pPr>
            <a:r>
              <a:rPr lang="hr-HR" sz="2000" dirty="0"/>
              <a:t>	OPOMENA</a:t>
            </a:r>
          </a:p>
          <a:p>
            <a:pPr marL="0" indent="0">
              <a:buNone/>
            </a:pPr>
            <a:r>
              <a:rPr lang="hr-HR" sz="2000" dirty="0"/>
              <a:t>	PREKID DIJELA ISPITA ILI ISPITA</a:t>
            </a:r>
          </a:p>
          <a:p>
            <a:pPr marL="0" indent="0">
              <a:buNone/>
            </a:pPr>
            <a:r>
              <a:rPr lang="hr-HR" sz="2000" dirty="0"/>
              <a:t>	PONIŠTAVANJE SVIH POLOŽENIH ISPITA</a:t>
            </a:r>
          </a:p>
        </p:txBody>
      </p:sp>
    </p:spTree>
    <p:extLst>
      <p:ext uri="{BB962C8B-B14F-4D97-AF65-F5344CB8AC3E}">
        <p14:creationId xmlns:p14="http://schemas.microsoft.com/office/powerpoint/2010/main" val="1743614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39B14D43-5E58-4989-BFD9-FE33BCCCF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KORISNE POVEZNICE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855924C8-87A6-4AE9-ADF6-C8CF4FBCA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NOVI kalendar polaganja ispita u ljetnom roku:</a:t>
            </a:r>
          </a:p>
          <a:p>
            <a:pPr marL="0" indent="0">
              <a:buNone/>
            </a:pPr>
            <a:r>
              <a:rPr lang="hr-HR" dirty="0">
                <a:hlinkClick r:id="rId2"/>
              </a:rPr>
              <a:t>https://s3-eu-central-1.amazonaws.com/hr-ncvvo-www-s3static/wp-content/uploads/2016/03/11122056/Kalendar-i-vremenik-provedbe-ispita-ljetni-rok-2017_2018-NOVO.pdf</a:t>
            </a:r>
            <a:endParaRPr lang="hr-HR" dirty="0"/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ISPITNI KATALOZI I PRIMJERI DOPUŠTENOG PRIBORA:</a:t>
            </a:r>
          </a:p>
          <a:p>
            <a:pPr marL="0" indent="0">
              <a:buNone/>
            </a:pPr>
            <a:r>
              <a:rPr lang="hr-HR" dirty="0">
                <a:hlinkClick r:id="rId3"/>
              </a:rPr>
              <a:t>https://www.ncvvo.hr/ispitni-katalozi-drzavnu-maturu-2017-2018/</a:t>
            </a: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67356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3325609A-2A44-47D5-BB39-29A3B20CC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9526298" cy="706964"/>
          </a:xfrm>
        </p:spPr>
        <p:txBody>
          <a:bodyPr/>
          <a:lstStyle/>
          <a:p>
            <a:r>
              <a:rPr lang="hr-HR" dirty="0"/>
              <a:t>TKO MOŽE PRISTUPITI DRŽAVNOJ MATURI U LJETNOM ISPITNOM ROKU?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4E300E6E-3CF7-49DF-B459-2A4E4F911C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4035839"/>
          </a:xfrm>
        </p:spPr>
        <p:txBody>
          <a:bodyPr>
            <a:normAutofit lnSpcReduction="10000"/>
          </a:bodyPr>
          <a:lstStyle/>
          <a:p>
            <a:r>
              <a:rPr lang="hr-HR" sz="2400" dirty="0"/>
              <a:t>UČENICI KOJI SU S </a:t>
            </a:r>
            <a:r>
              <a:rPr lang="hr-HR" sz="2400" b="1" dirty="0"/>
              <a:t>USPJEHOM ZAVRŠILI RAZRED NA KRAJU NASTAVNE GODINE</a:t>
            </a:r>
          </a:p>
          <a:p>
            <a:r>
              <a:rPr lang="hr-HR" sz="2400" dirty="0"/>
              <a:t>UČENICI KOJI </a:t>
            </a:r>
            <a:r>
              <a:rPr lang="hr-HR" sz="2400" b="1" dirty="0"/>
              <a:t>NISU UPUĆENI NA PRODUŽNU NASTAVU</a:t>
            </a:r>
          </a:p>
          <a:p>
            <a:r>
              <a:rPr lang="hr-HR" sz="2400" dirty="0"/>
              <a:t>UČENICI KOJIMA JE </a:t>
            </a:r>
            <a:r>
              <a:rPr lang="hr-HR" sz="2400" b="1" dirty="0"/>
              <a:t>POZITIVNO RIJEŠEN PRIGOVOR </a:t>
            </a:r>
            <a:r>
              <a:rPr lang="hr-HR" sz="2400" dirty="0"/>
              <a:t>NA ZAKLJUČENU NEGATIVNU OCJENU </a:t>
            </a:r>
          </a:p>
          <a:p>
            <a:r>
              <a:rPr lang="hr-HR" sz="2400" dirty="0"/>
              <a:t>TREBA </a:t>
            </a:r>
            <a:r>
              <a:rPr lang="hr-HR" sz="2400" b="1" dirty="0"/>
              <a:t>POTVRDITI OCJENE 4. RAZREDA i </a:t>
            </a:r>
            <a:r>
              <a:rPr lang="hr-HR" sz="2400" b="1"/>
              <a:t>opći uspjeh OD </a:t>
            </a:r>
            <a:r>
              <a:rPr lang="hr-HR" sz="2400" b="1" dirty="0"/>
              <a:t>22.5. DO 31.5</a:t>
            </a:r>
            <a:r>
              <a:rPr lang="hr-HR" sz="2400" dirty="0"/>
              <a:t>.!</a:t>
            </a:r>
          </a:p>
          <a:p>
            <a:r>
              <a:rPr lang="hr-HR" sz="2400" dirty="0"/>
              <a:t>ZA </a:t>
            </a:r>
            <a:r>
              <a:rPr lang="hr-HR" sz="2400" b="1" dirty="0"/>
              <a:t>JESENSKI ROK </a:t>
            </a:r>
            <a:r>
              <a:rPr lang="hr-HR" sz="2400" dirty="0"/>
              <a:t>NE POTPISUJU SE PRIJAVNICE U ŠKOLI, VEĆ SE UČENIK SAM PRIJAVLJUJE NA STRANICI </a:t>
            </a:r>
            <a:r>
              <a:rPr lang="hr-HR" sz="2400" dirty="0">
                <a:hlinkClick r:id="rId2"/>
              </a:rPr>
              <a:t>www.postani-student.hr</a:t>
            </a:r>
            <a:r>
              <a:rPr lang="hr-HR" sz="2400" dirty="0"/>
              <a:t> od </a:t>
            </a:r>
            <a:r>
              <a:rPr lang="hr-HR" sz="2400" b="1" dirty="0"/>
              <a:t>20.7.2018. do 31.7.2018</a:t>
            </a:r>
            <a:r>
              <a:rPr lang="hr-H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2664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0DFE220A-33D6-4AED-9B26-E802BF1C7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DOLAZAK NA ISPIT (8:30 / 13:30)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52EA2DD1-776B-4D16-A704-058C6B07D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956326"/>
          </a:xfrm>
        </p:spPr>
        <p:txBody>
          <a:bodyPr/>
          <a:lstStyle/>
          <a:p>
            <a:r>
              <a:rPr lang="hr-HR" sz="2000" b="1" dirty="0"/>
              <a:t>RASPORED S IMENIMA UČENIKA PO ISPITNIM PROSTORIJAMA </a:t>
            </a:r>
            <a:r>
              <a:rPr lang="hr-HR" sz="2000" dirty="0"/>
              <a:t>OBJAVLJUJE SE </a:t>
            </a:r>
            <a:r>
              <a:rPr lang="hr-HR" sz="2000" b="1" dirty="0"/>
              <a:t>60 MINUTA </a:t>
            </a:r>
            <a:r>
              <a:rPr lang="hr-HR" sz="2000" dirty="0"/>
              <a:t>UOČI PISANJA ISPITA NA OGLASNOJ PLOČI ŠKOLE I VRATIMA ISPITNIH PROSTORIJA</a:t>
            </a:r>
          </a:p>
          <a:p>
            <a:r>
              <a:rPr lang="hr-HR" sz="2000" b="1" dirty="0"/>
              <a:t>UČENICI SE OKUPLJAJU NAJKASNIJE </a:t>
            </a:r>
            <a:r>
              <a:rPr lang="hr-HR" sz="2000" b="1" dirty="0">
                <a:solidFill>
                  <a:schemeClr val="accent2"/>
                </a:solidFill>
              </a:rPr>
              <a:t>30 MINUTA </a:t>
            </a:r>
            <a:r>
              <a:rPr lang="hr-HR" sz="2000" b="1" dirty="0"/>
              <a:t>PRIJE POČETKA ISPITA </a:t>
            </a:r>
            <a:r>
              <a:rPr lang="hr-HR" sz="2000" dirty="0"/>
              <a:t>I ČEKAJU ISPRED ISPITNE PROSTORIJE (</a:t>
            </a:r>
            <a:r>
              <a:rPr lang="hr-HR" sz="2000" b="1" dirty="0">
                <a:solidFill>
                  <a:schemeClr val="accent2"/>
                </a:solidFill>
              </a:rPr>
              <a:t>8:30</a:t>
            </a:r>
            <a:r>
              <a:rPr lang="hr-HR" sz="2000" dirty="0"/>
              <a:t> h odnosno </a:t>
            </a:r>
            <a:r>
              <a:rPr lang="hr-HR" sz="2000" b="1" dirty="0">
                <a:solidFill>
                  <a:schemeClr val="accent2"/>
                </a:solidFill>
              </a:rPr>
              <a:t>13:30</a:t>
            </a:r>
            <a:r>
              <a:rPr lang="hr-HR" sz="2000" dirty="0"/>
              <a:t> h)</a:t>
            </a:r>
          </a:p>
          <a:p>
            <a:r>
              <a:rPr lang="hr-HR" sz="2000" b="1" dirty="0"/>
              <a:t>VODITELJ ISPITNE PROSTORIJE </a:t>
            </a:r>
            <a:r>
              <a:rPr lang="hr-HR" sz="2000" b="1" dirty="0">
                <a:solidFill>
                  <a:schemeClr val="accent2"/>
                </a:solidFill>
              </a:rPr>
              <a:t>PROZIVA</a:t>
            </a:r>
            <a:r>
              <a:rPr lang="hr-HR" sz="2000" b="1" dirty="0"/>
              <a:t> UČENIKE I IDENTIFICIRA IH NA TEMELJU OSOBNOG DOKUMENTA </a:t>
            </a:r>
            <a:r>
              <a:rPr lang="hr-HR" sz="2000" dirty="0"/>
              <a:t>SA SLIKOM (</a:t>
            </a:r>
            <a:r>
              <a:rPr lang="hr-HR" sz="2000" b="1" dirty="0"/>
              <a:t>OSOBNA ISKAZNICA</a:t>
            </a:r>
            <a:r>
              <a:rPr lang="hr-HR" sz="2000" dirty="0"/>
              <a:t>, putovnica, pokaz…) – u </a:t>
            </a:r>
            <a:r>
              <a:rPr lang="hr-HR" sz="2000" b="1" dirty="0">
                <a:solidFill>
                  <a:schemeClr val="accent2"/>
                </a:solidFill>
              </a:rPr>
              <a:t>8:40</a:t>
            </a:r>
            <a:r>
              <a:rPr lang="hr-HR" sz="2000" dirty="0"/>
              <a:t> odnosno </a:t>
            </a:r>
            <a:r>
              <a:rPr lang="hr-HR" sz="2000" b="1" dirty="0">
                <a:solidFill>
                  <a:schemeClr val="accent2"/>
                </a:solidFill>
              </a:rPr>
              <a:t>13:40</a:t>
            </a:r>
            <a:r>
              <a:rPr lang="hr-HR" sz="2000" dirty="0"/>
              <a:t> h </a:t>
            </a:r>
          </a:p>
          <a:p>
            <a:r>
              <a:rPr lang="hr-HR" sz="2000" dirty="0"/>
              <a:t>TREBA DOĆI </a:t>
            </a:r>
            <a:r>
              <a:rPr lang="hr-HR" sz="2000" b="1" dirty="0"/>
              <a:t>PRIMJERENO ODJEVEN</a:t>
            </a:r>
            <a:r>
              <a:rPr lang="hr-HR" sz="2000" dirty="0"/>
              <a:t> (zabranjena trenirka i kratke hlače)!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92524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B9941BCC-A991-4226-A663-8C28303E8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 ISPITNOJ PROSTORIJI (8:40 / 13:40)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7E34A0D3-0015-4B65-8624-90FAA78BC8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3903317"/>
          </a:xfrm>
        </p:spPr>
        <p:txBody>
          <a:bodyPr>
            <a:normAutofit/>
          </a:bodyPr>
          <a:lstStyle/>
          <a:p>
            <a:r>
              <a:rPr lang="hr-HR" b="1" dirty="0"/>
              <a:t>PROVEDBU ISPITA NADZIRU</a:t>
            </a:r>
            <a:r>
              <a:rPr lang="hr-HR" dirty="0"/>
              <a:t>: školsko ispitno povjerenstvo, voditelj ispitne prostorije, dežurni nastavnik, ovlašteni djelatnici NCVVO-a, dežurni nastavnik na hodniku</a:t>
            </a:r>
          </a:p>
          <a:p>
            <a:endParaRPr lang="hr-HR" dirty="0"/>
          </a:p>
          <a:p>
            <a:r>
              <a:rPr lang="hr-HR" sz="2400" dirty="0">
                <a:solidFill>
                  <a:schemeClr val="accent2"/>
                </a:solidFill>
              </a:rPr>
              <a:t>Po ulasku u prostoriju UČENIK MORA ODLOŽITI SVE OSOBNE STVARI:</a:t>
            </a:r>
          </a:p>
          <a:p>
            <a:pPr marL="0" indent="0">
              <a:buNone/>
            </a:pPr>
            <a:r>
              <a:rPr lang="hr-HR" sz="2400" dirty="0"/>
              <a:t>      </a:t>
            </a:r>
            <a:r>
              <a:rPr lang="hr-HR" sz="2400" b="1" dirty="0"/>
              <a:t>JAKNE, RUKSAKE, RUČNE SATOVE, UGAŠENE MOBITELE, SLUŠALICE, NEDOZVOLJENI PRIBOR</a:t>
            </a:r>
          </a:p>
          <a:p>
            <a:pPr marL="0" indent="0">
              <a:buNone/>
            </a:pPr>
            <a:r>
              <a:rPr lang="hr-HR" sz="2400" dirty="0"/>
              <a:t>	na za to predviđeno mjesto i uputiti se na ispitno mjesto na koje ga usmjerava dežurni nastavnik!</a:t>
            </a:r>
          </a:p>
        </p:txBody>
      </p:sp>
    </p:spTree>
    <p:extLst>
      <p:ext uri="{BB962C8B-B14F-4D97-AF65-F5344CB8AC3E}">
        <p14:creationId xmlns:p14="http://schemas.microsoft.com/office/powerpoint/2010/main" val="2609659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47F7D183-A085-47A7-B8EB-1A07BD5DB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 ISPITNOJ PROSTORIJI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40F81FE5-2059-4443-B03B-21C388C235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916570"/>
          </a:xfrm>
        </p:spPr>
        <p:txBody>
          <a:bodyPr>
            <a:normAutofit lnSpcReduction="10000"/>
          </a:bodyPr>
          <a:lstStyle/>
          <a:p>
            <a:r>
              <a:rPr lang="hr-HR" sz="2000" dirty="0">
                <a:solidFill>
                  <a:schemeClr val="accent2"/>
                </a:solidFill>
              </a:rPr>
              <a:t>Učenici na radnome stolu prije podijeljenoga ispitnog materijala </a:t>
            </a:r>
            <a:r>
              <a:rPr lang="hr-HR" sz="2000" b="1" dirty="0">
                <a:solidFill>
                  <a:schemeClr val="accent2"/>
                </a:solidFill>
              </a:rPr>
              <a:t>SMIJU IMATI:</a:t>
            </a:r>
          </a:p>
          <a:p>
            <a:r>
              <a:rPr lang="hr-HR" sz="2400" b="1" dirty="0"/>
              <a:t>OSOBNU ISKAZNICU (na desnom rubu stola)</a:t>
            </a:r>
          </a:p>
          <a:p>
            <a:r>
              <a:rPr lang="hr-HR" sz="2400" b="1" dirty="0"/>
              <a:t>PRIBOR PROPISAN ISPITNIM KATALOGOM*</a:t>
            </a:r>
          </a:p>
          <a:p>
            <a:r>
              <a:rPr lang="hr-HR" sz="2400" b="1" dirty="0"/>
              <a:t>BOČICU S VODOM U PLASTIČNOJ, PROZIRNOJ AMBALAŽI BEZ NALJEPNICE</a:t>
            </a:r>
          </a:p>
          <a:p>
            <a:r>
              <a:rPr lang="hr-HR" sz="2400" b="1" dirty="0"/>
              <a:t>NATPIS SA SVOJIM IMENOM I PREZIMENOM</a:t>
            </a:r>
          </a:p>
          <a:p>
            <a:pPr marL="0" indent="0">
              <a:buNone/>
            </a:pPr>
            <a:endParaRPr lang="hr-HR" sz="2400" b="1" dirty="0"/>
          </a:p>
          <a:p>
            <a:pPr marL="0" indent="0">
              <a:buNone/>
            </a:pPr>
            <a:r>
              <a:rPr lang="hr-HR" sz="2200" dirty="0"/>
              <a:t>*obvezno provjeriti na stranici NCVVO-a koji je pribor dopušten!</a:t>
            </a:r>
          </a:p>
        </p:txBody>
      </p:sp>
    </p:spTree>
    <p:extLst>
      <p:ext uri="{BB962C8B-B14F-4D97-AF65-F5344CB8AC3E}">
        <p14:creationId xmlns:p14="http://schemas.microsoft.com/office/powerpoint/2010/main" val="3131312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419CC24B-4136-44F8-BFFE-3395D56BB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PODJELA ISPITNIH MATERIJALA I ČITANJE UPUTA (8:45 / 13:45)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6E5B9827-DAF0-4254-9102-6D2B1CC2A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298700"/>
            <a:ext cx="8825659" cy="3969578"/>
          </a:xfrm>
        </p:spPr>
        <p:txBody>
          <a:bodyPr>
            <a:noAutofit/>
          </a:bodyPr>
          <a:lstStyle/>
          <a:p>
            <a:r>
              <a:rPr lang="hr-HR" sz="2400" b="1" dirty="0"/>
              <a:t>Dežurni nastavnik </a:t>
            </a:r>
            <a:r>
              <a:rPr lang="hr-HR" sz="2400" dirty="0"/>
              <a:t>dijeli učenicima </a:t>
            </a:r>
            <a:r>
              <a:rPr lang="hr-HR" sz="2400" b="1" dirty="0"/>
              <a:t>SIGURNOSNE VREĆICE</a:t>
            </a:r>
            <a:r>
              <a:rPr lang="hr-HR" sz="2400" dirty="0"/>
              <a:t> s ispitnim materijalima, identifikacijskim naljepnicama i vrećicom za povrat</a:t>
            </a:r>
          </a:p>
          <a:p>
            <a:r>
              <a:rPr lang="hr-HR" sz="2400" b="1" dirty="0"/>
              <a:t>Voditelj ispitne prostorije ČITA NAPUTKE </a:t>
            </a:r>
            <a:r>
              <a:rPr lang="hr-HR" sz="2400" dirty="0"/>
              <a:t>učenicima što trebaju napraviti (skinuti perforiranu traku, zalijepiti naljepnice itd.)</a:t>
            </a:r>
          </a:p>
          <a:p>
            <a:r>
              <a:rPr lang="hr-HR" sz="2400" dirty="0"/>
              <a:t>Prema uputama voditelja, </a:t>
            </a:r>
            <a:r>
              <a:rPr lang="hr-HR" sz="2400" b="1" dirty="0"/>
              <a:t>UČENIK PROVJERAVA ISPITNE MATERIJALE</a:t>
            </a:r>
            <a:r>
              <a:rPr lang="hr-HR" sz="2400" dirty="0"/>
              <a:t> i ako uoči nepravilnosti (nešto nedostaje, ispit je oštećen ili neispravno otisnut, pogrešni ispit i sl.) </a:t>
            </a:r>
            <a:r>
              <a:rPr lang="hr-HR" sz="2400" b="1" dirty="0"/>
              <a:t>ODMAH o tome OBAVJEŠTAVA DEŽURNOG NASTAVNIKA!</a:t>
            </a:r>
          </a:p>
        </p:txBody>
      </p:sp>
    </p:spTree>
    <p:extLst>
      <p:ext uri="{BB962C8B-B14F-4D97-AF65-F5344CB8AC3E}">
        <p14:creationId xmlns:p14="http://schemas.microsoft.com/office/powerpoint/2010/main" val="178927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8A7A3708-27EA-4A8E-8826-3605B6F69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POČETAK ISPITA (9:00 / 14:00)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A8A9591D-9B0E-41F2-9530-DFF2B34B7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/>
              <a:t>Učenik </a:t>
            </a:r>
            <a:r>
              <a:rPr lang="hr-HR" sz="2400" b="1" dirty="0"/>
              <a:t>ne smije početi pisati ispit prije vremena </a:t>
            </a:r>
            <a:r>
              <a:rPr lang="hr-HR" sz="2400" dirty="0"/>
              <a:t>predviđenog za početak!</a:t>
            </a:r>
          </a:p>
          <a:p>
            <a:r>
              <a:rPr lang="hr-HR" sz="2400" dirty="0"/>
              <a:t>Voditelj piše na ploču vrijeme početka i završetka pisanja</a:t>
            </a:r>
          </a:p>
          <a:p>
            <a:r>
              <a:rPr lang="hr-HR" sz="2400" dirty="0"/>
              <a:t>Učenik na ispit </a:t>
            </a:r>
            <a:r>
              <a:rPr lang="hr-HR" sz="2400" b="1" dirty="0"/>
              <a:t>smije ZAKASNITI NAJVIŠE DO 30 MINUTA, ali mu se ne produljuje vrijeme pisanja ispita!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26289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C0DBDE63-2700-4F66-B250-5AC73DD71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TIJEKOM PISANJA ISPITA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86445031-D899-4D28-A0CA-DE82F870F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411897"/>
            <a:ext cx="8825659" cy="4253946"/>
          </a:xfrm>
        </p:spPr>
        <p:txBody>
          <a:bodyPr>
            <a:normAutofit/>
          </a:bodyPr>
          <a:lstStyle/>
          <a:p>
            <a:r>
              <a:rPr lang="hr-HR" sz="2400" b="1" dirty="0"/>
              <a:t>Prvih 30 minuta </a:t>
            </a:r>
            <a:r>
              <a:rPr lang="hr-HR" sz="2400" dirty="0"/>
              <a:t>nakon početka  i </a:t>
            </a:r>
            <a:r>
              <a:rPr lang="hr-HR" sz="2400" b="1" dirty="0"/>
              <a:t>zadnjih 15 minuta </a:t>
            </a:r>
            <a:r>
              <a:rPr lang="hr-HR" sz="2400" dirty="0"/>
              <a:t>prije završetka ispita </a:t>
            </a:r>
            <a:r>
              <a:rPr lang="hr-HR" sz="2400" b="1" dirty="0"/>
              <a:t>NITI JEDAN UČENIK NE SMIJE NAPUSTITI ISPITNU PROSTORIJU</a:t>
            </a:r>
            <a:r>
              <a:rPr lang="hr-HR" sz="2400" dirty="0"/>
              <a:t>.</a:t>
            </a:r>
          </a:p>
          <a:p>
            <a:r>
              <a:rPr lang="hr-HR" sz="2400" b="1" dirty="0"/>
              <a:t>Tijekom ispita</a:t>
            </a:r>
            <a:r>
              <a:rPr lang="hr-HR" sz="2400" dirty="0"/>
              <a:t>, uz dopuštenje i pratnju dežurnoga nastavnika, ispitnu prostoriju zbog odlaska u sanitarne prostorije u isto vrijeme može privremeno napustiti </a:t>
            </a:r>
            <a:r>
              <a:rPr lang="hr-HR" sz="2400" b="1" dirty="0"/>
              <a:t>samo JEDAN učenik (najviše do 5 minuta!)</a:t>
            </a:r>
          </a:p>
          <a:p>
            <a:r>
              <a:rPr lang="hr-HR" sz="2400" dirty="0"/>
              <a:t>Tijekom ispita iz stranoga jezika, ako učenik završi pisanje prvoga dijela ispita prije vremena predviđenoga za stanku, NE DOPUŠTA MU SE IZLAZAK iz ispitne prostorije.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54844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4AF740C3-A1EE-4C18-9DEC-93DD74A62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ZAVRŠETAK ISPITA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B55473C0-564D-4253-AE5F-4A1469C91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411896"/>
            <a:ext cx="8825659" cy="3607904"/>
          </a:xfrm>
        </p:spPr>
        <p:txBody>
          <a:bodyPr>
            <a:noAutofit/>
          </a:bodyPr>
          <a:lstStyle/>
          <a:p>
            <a:r>
              <a:rPr lang="hr-HR" sz="2400" dirty="0"/>
              <a:t>Kada je ispit završen, svi učenici sjede na mjestima i čekaju da dežurni nastavnik provjeri i pred njima zalijepi omotnicu za povrat!</a:t>
            </a:r>
          </a:p>
          <a:p>
            <a:r>
              <a:rPr lang="hr-HR" sz="2400" dirty="0"/>
              <a:t>Tek kada su sve omotnice zalijepljene, učenicima se čitaju upute za izlaz iz ispitne prostorije!</a:t>
            </a:r>
          </a:p>
          <a:p>
            <a:r>
              <a:rPr lang="hr-HR" sz="2400" dirty="0"/>
              <a:t>Ako učenik završi ispit ranije, obavještava dežurnog nastavnika!</a:t>
            </a:r>
          </a:p>
          <a:p>
            <a:r>
              <a:rPr lang="hr-HR" sz="2400" dirty="0"/>
              <a:t>Ako učenik završi ispit ranije, ali unutar zadnjih 15 minuta, mora čekati završetak ispita i ne smije izlaziti iz ispitne prostorije!</a:t>
            </a:r>
          </a:p>
        </p:txBody>
      </p:sp>
    </p:spTree>
    <p:extLst>
      <p:ext uri="{BB962C8B-B14F-4D97-AF65-F5344CB8AC3E}">
        <p14:creationId xmlns:p14="http://schemas.microsoft.com/office/powerpoint/2010/main" val="3783509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ba za sastanke za ion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75</TotalTime>
  <Words>679</Words>
  <Application>Microsoft Office PowerPoint</Application>
  <PresentationFormat>Prilagođeno</PresentationFormat>
  <Paragraphs>70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3" baseType="lpstr">
      <vt:lpstr>Soba za sastanke za ion</vt:lpstr>
      <vt:lpstr>DRŽAVNA MATURA 2017./2018. Organizacija i provedba ispita</vt:lpstr>
      <vt:lpstr>TKO MOŽE PRISTUPITI DRŽAVNOJ MATURI U LJETNOM ISPITNOM ROKU?</vt:lpstr>
      <vt:lpstr>DOLAZAK NA ISPIT (8:30 / 13:30)</vt:lpstr>
      <vt:lpstr>U ISPITNOJ PROSTORIJI (8:40 / 13:40)</vt:lpstr>
      <vt:lpstr>U ISPITNOJ PROSTORIJI</vt:lpstr>
      <vt:lpstr>PODJELA ISPITNIH MATERIJALA I ČITANJE UPUTA (8:45 / 13:45)</vt:lpstr>
      <vt:lpstr>POČETAK ISPITA (9:00 / 14:00)</vt:lpstr>
      <vt:lpstr>TIJEKOM PISANJA ISPITA</vt:lpstr>
      <vt:lpstr>ZAVRŠETAK ISPITA</vt:lpstr>
      <vt:lpstr>NEDOZVOLJENO PONAŠANJE NA ISPITU</vt:lpstr>
      <vt:lpstr>NEDOZVOLJENO PONAŠANJE NA ISPITU</vt:lpstr>
      <vt:lpstr>KORISNE POVEZNICE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DRŽAVNA MATURA 2017./2018. Organizacija i provedba ispita</dc:title>
  <dc:creator>Irena Parat</dc:creator>
  <cp:lastModifiedBy>Marijana Petric M</cp:lastModifiedBy>
  <cp:revision>11</cp:revision>
  <dcterms:created xsi:type="dcterms:W3CDTF">2018-05-01T07:57:35Z</dcterms:created>
  <dcterms:modified xsi:type="dcterms:W3CDTF">2018-05-03T06:20:24Z</dcterms:modified>
</cp:coreProperties>
</file>