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aven Maršić" userId="4f5deb4d-c73b-4a08-a5c0-86ed2a44e88a" providerId="ADAL" clId="{4BDB6DEE-0868-4A17-B2CF-BDAD9405B39D}"/>
    <pc:docChg chg="custSel modSld">
      <pc:chgData name="Slaven Maršić" userId="4f5deb4d-c73b-4a08-a5c0-86ed2a44e88a" providerId="ADAL" clId="{4BDB6DEE-0868-4A17-B2CF-BDAD9405B39D}" dt="2020-05-28T06:50:14.763" v="51" actId="122"/>
      <pc:docMkLst>
        <pc:docMk/>
      </pc:docMkLst>
      <pc:sldChg chg="modSp">
        <pc:chgData name="Slaven Maršić" userId="4f5deb4d-c73b-4a08-a5c0-86ed2a44e88a" providerId="ADAL" clId="{4BDB6DEE-0868-4A17-B2CF-BDAD9405B39D}" dt="2020-05-28T06:50:14.763" v="51" actId="122"/>
        <pc:sldMkLst>
          <pc:docMk/>
          <pc:sldMk cId="0" sldId="256"/>
        </pc:sldMkLst>
        <pc:spChg chg="mod">
          <ac:chgData name="Slaven Maršić" userId="4f5deb4d-c73b-4a08-a5c0-86ed2a44e88a" providerId="ADAL" clId="{4BDB6DEE-0868-4A17-B2CF-BDAD9405B39D}" dt="2020-05-28T06:50:14.763" v="51" actId="122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A5F7-BC09-4533-BBE2-3667E2D2D88C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E0D9-6424-457C-AB8D-0074D121FDC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A5F7-BC09-4533-BBE2-3667E2D2D88C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E0D9-6424-457C-AB8D-0074D121FDC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A5F7-BC09-4533-BBE2-3667E2D2D88C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E0D9-6424-457C-AB8D-0074D121FDC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A5F7-BC09-4533-BBE2-3667E2D2D88C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E0D9-6424-457C-AB8D-0074D121FDC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A5F7-BC09-4533-BBE2-3667E2D2D88C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E0D9-6424-457C-AB8D-0074D121FDC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A5F7-BC09-4533-BBE2-3667E2D2D88C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E0D9-6424-457C-AB8D-0074D121FDC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A5F7-BC09-4533-BBE2-3667E2D2D88C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E0D9-6424-457C-AB8D-0074D121FDC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A5F7-BC09-4533-BBE2-3667E2D2D88C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E0D9-6424-457C-AB8D-0074D121FDC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A5F7-BC09-4533-BBE2-3667E2D2D88C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E0D9-6424-457C-AB8D-0074D121FDC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A5F7-BC09-4533-BBE2-3667E2D2D88C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E0D9-6424-457C-AB8D-0074D121FDC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s odsječenim zaobljenim jednim kut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 troku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A5F7-BC09-4533-BBE2-3667E2D2D88C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9DE0D9-6424-457C-AB8D-0074D121FDC2}" type="slidenum">
              <a:rPr lang="hr-HR" smtClean="0"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/>
              <a:t>Pritisnite ikonu za dodavanje slike</a:t>
            </a:r>
            <a:endParaRPr kumimoji="0" lang="en-US" dirty="0"/>
          </a:p>
        </p:txBody>
      </p:sp>
      <p:sp>
        <p:nvSpPr>
          <p:cNvPr id="10" name="Prostoru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u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Kliknite da biste uredili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B3A5F7-BC09-4533-BBE2-3667E2D2D88C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9DE0D9-6424-457C-AB8D-0074D121FDC2}" type="slidenum">
              <a:rPr lang="hr-HR" smtClean="0"/>
              <a:t>‹#›</a:t>
            </a:fld>
            <a:endParaRPr lang="hr-HR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u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u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425552"/>
          </a:xfrm>
        </p:spPr>
        <p:txBody>
          <a:bodyPr>
            <a:normAutofit/>
          </a:bodyPr>
          <a:lstStyle/>
          <a:p>
            <a:pPr algn="ctr"/>
            <a:r>
              <a:rPr lang="hr-HR" dirty="0"/>
              <a:t>DRŽAVNA MATURA 2018./19.</a:t>
            </a:r>
            <a:br>
              <a:rPr lang="hr-HR" dirty="0"/>
            </a:br>
            <a:br>
              <a:rPr lang="hr-HR" dirty="0"/>
            </a:br>
            <a:r>
              <a:rPr lang="hr-HR" sz="3100" dirty="0"/>
              <a:t>Tonka </a:t>
            </a:r>
            <a:r>
              <a:rPr lang="hr-HR" sz="3100" dirty="0" err="1"/>
              <a:t>Medvid</a:t>
            </a:r>
            <a:r>
              <a:rPr lang="hr-HR" sz="3100" dirty="0"/>
              <a:t>, ispitna </a:t>
            </a:r>
            <a:r>
              <a:rPr lang="hr-HR" sz="3100" dirty="0" err="1"/>
              <a:t>kordinatorica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28596" y="1214422"/>
            <a:ext cx="8358246" cy="4389120"/>
          </a:xfrm>
        </p:spPr>
        <p:txBody>
          <a:bodyPr>
            <a:normAutofit lnSpcReduction="10000"/>
          </a:bodyPr>
          <a:lstStyle/>
          <a:p>
            <a:r>
              <a:rPr lang="hr-HR" dirty="0">
                <a:ea typeface="Tahoma" pitchFamily="34" charset="0"/>
                <a:cs typeface="Tahoma" pitchFamily="34" charset="0"/>
              </a:rPr>
              <a:t>ŠKOLA: </a:t>
            </a:r>
            <a:r>
              <a:rPr lang="hr-HR" b="1" dirty="0">
                <a:ea typeface="Tahoma" pitchFamily="34" charset="0"/>
                <a:cs typeface="Tahoma" pitchFamily="34" charset="0"/>
              </a:rPr>
              <a:t>Obrtna tehnička škola</a:t>
            </a:r>
          </a:p>
          <a:p>
            <a:r>
              <a:rPr lang="hr-HR" dirty="0">
                <a:ea typeface="Tahoma" pitchFamily="34" charset="0"/>
                <a:cs typeface="Tahoma" pitchFamily="34" charset="0"/>
              </a:rPr>
              <a:t>ŠKOLSKA GODINA: </a:t>
            </a:r>
            <a:r>
              <a:rPr lang="hr-HR" b="1" dirty="0">
                <a:ea typeface="Tahoma" pitchFamily="34" charset="0"/>
                <a:cs typeface="Tahoma" pitchFamily="34" charset="0"/>
              </a:rPr>
              <a:t>2018./19.</a:t>
            </a:r>
          </a:p>
          <a:p>
            <a:endParaRPr lang="hr-HR" dirty="0">
              <a:ea typeface="Tahoma" pitchFamily="34" charset="0"/>
              <a:cs typeface="Tahoma" pitchFamily="34" charset="0"/>
            </a:endParaRPr>
          </a:p>
          <a:p>
            <a:r>
              <a:rPr lang="hr-HR" dirty="0">
                <a:ea typeface="Tahoma" pitchFamily="34" charset="0"/>
                <a:cs typeface="Tahoma" pitchFamily="34" charset="0"/>
              </a:rPr>
              <a:t>BROJ UČENIKA UKUPNO:  </a:t>
            </a:r>
            <a:r>
              <a:rPr lang="hr-HR" b="1" dirty="0">
                <a:ea typeface="Tahoma" pitchFamily="34" charset="0"/>
                <a:cs typeface="Tahoma" pitchFamily="34" charset="0"/>
              </a:rPr>
              <a:t>60</a:t>
            </a:r>
          </a:p>
          <a:p>
            <a:r>
              <a:rPr lang="hr-HR" dirty="0">
                <a:ea typeface="Tahoma" pitchFamily="34" charset="0"/>
                <a:cs typeface="Tahoma" pitchFamily="34" charset="0"/>
              </a:rPr>
              <a:t>BROJ RAZREDA:  </a:t>
            </a:r>
            <a:r>
              <a:rPr lang="hr-HR" b="1" dirty="0">
                <a:ea typeface="Tahoma" pitchFamily="34" charset="0"/>
                <a:cs typeface="Tahoma" pitchFamily="34" charset="0"/>
              </a:rPr>
              <a:t>3</a:t>
            </a:r>
          </a:p>
          <a:p>
            <a:r>
              <a:rPr lang="hr-HR" dirty="0">
                <a:ea typeface="Tahoma" pitchFamily="34" charset="0"/>
                <a:cs typeface="Tahoma" pitchFamily="34" charset="0"/>
              </a:rPr>
              <a:t>ZANIMANJA:  </a:t>
            </a:r>
          </a:p>
          <a:p>
            <a:pPr>
              <a:buNone/>
            </a:pPr>
            <a:r>
              <a:rPr lang="hr-HR" b="1" dirty="0">
                <a:ea typeface="Tahoma" pitchFamily="34" charset="0"/>
                <a:cs typeface="Tahoma" pitchFamily="34" charset="0"/>
              </a:rPr>
              <a:t>		-Tehničar za vozila i vozna sredstva</a:t>
            </a:r>
          </a:p>
          <a:p>
            <a:pPr>
              <a:buNone/>
            </a:pPr>
            <a:r>
              <a:rPr lang="hr-HR" dirty="0">
                <a:ea typeface="Tahoma" pitchFamily="34" charset="0"/>
                <a:cs typeface="Tahoma" pitchFamily="34" charset="0"/>
              </a:rPr>
              <a:t>		-</a:t>
            </a:r>
            <a:r>
              <a:rPr lang="hr-HR" b="1" dirty="0">
                <a:ea typeface="Tahoma" pitchFamily="34" charset="0"/>
                <a:cs typeface="Tahoma" pitchFamily="34" charset="0"/>
              </a:rPr>
              <a:t>Tehničar za električne strojeve s                                                   </a:t>
            </a:r>
          </a:p>
          <a:p>
            <a:pPr>
              <a:buNone/>
            </a:pPr>
            <a:r>
              <a:rPr lang="hr-HR" b="1" dirty="0">
                <a:ea typeface="Tahoma" pitchFamily="34" charset="0"/>
                <a:cs typeface="Tahoma" pitchFamily="34" charset="0"/>
              </a:rPr>
              <a:t>              primijenjenim računalstvom</a:t>
            </a:r>
          </a:p>
          <a:p>
            <a:pPr>
              <a:buNone/>
            </a:pPr>
            <a:r>
              <a:rPr lang="hr-HR" dirty="0">
                <a:ea typeface="Tahoma" pitchFamily="34" charset="0"/>
                <a:cs typeface="Tahoma" pitchFamily="34" charset="0"/>
              </a:rPr>
              <a:t>		-</a:t>
            </a:r>
            <a:r>
              <a:rPr lang="hr-HR" b="1" dirty="0">
                <a:ea typeface="Tahoma" pitchFamily="34" charset="0"/>
                <a:cs typeface="Tahoma" pitchFamily="34" charset="0"/>
              </a:rPr>
              <a:t>Drvodjeljski tehničar – dizajner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hr-HR" dirty="0"/>
              <a:t>PRIJAVILI DRŽAVNU MATURU: </a:t>
            </a:r>
            <a:r>
              <a:rPr lang="hr-HR" b="1" dirty="0"/>
              <a:t>50 (83%)</a:t>
            </a:r>
          </a:p>
          <a:p>
            <a:r>
              <a:rPr lang="hr-HR" dirty="0"/>
              <a:t>PRIJAVILI IZBORNE PREDMETE: </a:t>
            </a:r>
            <a:r>
              <a:rPr lang="hr-HR" b="1" dirty="0"/>
              <a:t>18 (30%)</a:t>
            </a:r>
          </a:p>
          <a:p>
            <a:pPr>
              <a:buNone/>
            </a:pPr>
            <a:endParaRPr lang="hr-HR" b="1" dirty="0"/>
          </a:p>
          <a:p>
            <a:r>
              <a:rPr lang="hr-HR" dirty="0"/>
              <a:t>IZLAZNOST NA LJETNOM ROKU: </a:t>
            </a:r>
            <a:r>
              <a:rPr lang="hr-HR" b="1" dirty="0"/>
              <a:t>39 (78%)</a:t>
            </a:r>
          </a:p>
          <a:p>
            <a:pPr>
              <a:buNone/>
            </a:pPr>
            <a:endParaRPr lang="hr-HR" b="1" dirty="0"/>
          </a:p>
          <a:p>
            <a:r>
              <a:rPr lang="hr-HR" dirty="0"/>
              <a:t>POLOŽILI DRŽAVNU MATURU: </a:t>
            </a:r>
            <a:r>
              <a:rPr lang="hr-HR" b="1" dirty="0"/>
              <a:t>18 (30%)</a:t>
            </a:r>
          </a:p>
          <a:p>
            <a:r>
              <a:rPr lang="hr-HR" dirty="0"/>
              <a:t>POLOŽILI IZBORNE PREDMETE: </a:t>
            </a:r>
            <a:r>
              <a:rPr lang="hr-HR" b="1" dirty="0"/>
              <a:t>0 (0%)</a:t>
            </a:r>
          </a:p>
          <a:p>
            <a:pPr>
              <a:buNone/>
            </a:pPr>
            <a:endParaRPr lang="hr-HR" b="1" dirty="0"/>
          </a:p>
          <a:p>
            <a:r>
              <a:rPr lang="hr-HR" dirty="0"/>
              <a:t>UPISALI STUDIJ: </a:t>
            </a:r>
            <a:r>
              <a:rPr lang="hr-HR" b="1" dirty="0"/>
              <a:t>11</a:t>
            </a:r>
          </a:p>
          <a:p>
            <a:pPr>
              <a:buNone/>
            </a:pPr>
            <a:endParaRPr lang="hr-HR" b="1" dirty="0"/>
          </a:p>
          <a:p>
            <a:pPr>
              <a:buNone/>
            </a:pPr>
            <a:endParaRPr lang="hr-HR" b="1" dirty="0"/>
          </a:p>
          <a:p>
            <a:endParaRPr lang="hr-H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hr-HR" b="1" dirty="0"/>
              <a:t>USPJEH NA DRŽAVNOJ MATURI</a:t>
            </a:r>
          </a:p>
          <a:p>
            <a:pPr algn="ctr">
              <a:buNone/>
            </a:pPr>
            <a:endParaRPr lang="hr-HR" b="1" dirty="0"/>
          </a:p>
          <a:p>
            <a:pPr>
              <a:buNone/>
            </a:pPr>
            <a:r>
              <a:rPr lang="hr-HR" b="1" dirty="0"/>
              <a:t> </a:t>
            </a:r>
            <a:r>
              <a:rPr lang="hr-HR" dirty="0"/>
              <a:t>PROLAZNOST UKUPNO: </a:t>
            </a:r>
            <a:r>
              <a:rPr lang="hr-HR" b="1" dirty="0"/>
              <a:t>18 (30%)</a:t>
            </a:r>
          </a:p>
          <a:p>
            <a:pPr>
              <a:buNone/>
            </a:pPr>
            <a:endParaRPr lang="hr-HR" b="1" dirty="0"/>
          </a:p>
          <a:p>
            <a:pPr>
              <a:buNone/>
            </a:pPr>
            <a:r>
              <a:rPr lang="hr-HR" sz="1900" b="1" dirty="0"/>
              <a:t>PROLAZNOST PO PREDMETIMA – ljetni rok:</a:t>
            </a:r>
          </a:p>
          <a:p>
            <a:pPr>
              <a:buFontTx/>
              <a:buChar char="-"/>
            </a:pPr>
            <a:r>
              <a:rPr lang="hr-HR" sz="1900" dirty="0"/>
              <a:t>Hrvatski jezik:	</a:t>
            </a:r>
          </a:p>
          <a:p>
            <a:pPr>
              <a:buNone/>
            </a:pPr>
            <a:r>
              <a:rPr lang="hr-HR" sz="1900" dirty="0"/>
              <a:t>		osnovna razina </a:t>
            </a:r>
            <a:r>
              <a:rPr lang="hr-HR" sz="1900" b="1" dirty="0"/>
              <a:t>17 		</a:t>
            </a:r>
            <a:r>
              <a:rPr lang="hr-HR" sz="1900" dirty="0"/>
              <a:t>viša razina </a:t>
            </a:r>
            <a:r>
              <a:rPr lang="hr-HR" sz="1900" b="1" dirty="0"/>
              <a:t>1 		</a:t>
            </a:r>
          </a:p>
          <a:p>
            <a:pPr>
              <a:buFontTx/>
              <a:buChar char="-"/>
            </a:pPr>
            <a:r>
              <a:rPr lang="hr-HR" sz="1900" dirty="0"/>
              <a:t>Engleski jezik:</a:t>
            </a:r>
          </a:p>
          <a:p>
            <a:pPr>
              <a:buNone/>
            </a:pPr>
            <a:r>
              <a:rPr lang="hr-HR" sz="1900" dirty="0"/>
              <a:t>		osnovna razina </a:t>
            </a:r>
            <a:r>
              <a:rPr lang="hr-HR" sz="1900" b="1" dirty="0"/>
              <a:t>24		</a:t>
            </a:r>
            <a:r>
              <a:rPr lang="hr-HR" sz="1900" dirty="0"/>
              <a:t>viša razina </a:t>
            </a:r>
            <a:r>
              <a:rPr lang="hr-HR" sz="1900" b="1" dirty="0"/>
              <a:t>6 	</a:t>
            </a:r>
          </a:p>
          <a:p>
            <a:pPr>
              <a:buFontTx/>
              <a:buChar char="-"/>
            </a:pPr>
            <a:r>
              <a:rPr lang="hr-HR" sz="1900" dirty="0"/>
              <a:t>Matematika:</a:t>
            </a:r>
          </a:p>
          <a:p>
            <a:pPr>
              <a:buNone/>
            </a:pPr>
            <a:r>
              <a:rPr lang="hr-HR" sz="1900" dirty="0"/>
              <a:t>		osnovna razina </a:t>
            </a:r>
            <a:r>
              <a:rPr lang="hr-HR" sz="1900" b="1" dirty="0"/>
              <a:t>17 		</a:t>
            </a:r>
            <a:r>
              <a:rPr lang="hr-HR" sz="1900" dirty="0"/>
              <a:t>viša razina </a:t>
            </a:r>
            <a:r>
              <a:rPr lang="hr-HR" sz="1900" b="1" dirty="0"/>
              <a:t>0</a:t>
            </a:r>
          </a:p>
          <a:p>
            <a:pPr>
              <a:buNone/>
            </a:pPr>
            <a:endParaRPr lang="hr-HR" sz="1900" b="1" dirty="0"/>
          </a:p>
          <a:p>
            <a:pPr>
              <a:buNone/>
            </a:pPr>
            <a:endParaRPr lang="hr-HR" sz="1900" b="1" dirty="0"/>
          </a:p>
          <a:p>
            <a:pPr>
              <a:buNone/>
            </a:pPr>
            <a:r>
              <a:rPr lang="hr-HR" sz="1900" b="1" dirty="0"/>
              <a:t>PROLAZNOST PO PREDMETIMA – jesenski rok:</a:t>
            </a:r>
          </a:p>
          <a:p>
            <a:pPr>
              <a:buFontTx/>
              <a:buChar char="-"/>
            </a:pPr>
            <a:r>
              <a:rPr lang="hr-HR" sz="1900" dirty="0"/>
              <a:t>Hrvatski jezik:	</a:t>
            </a:r>
          </a:p>
          <a:p>
            <a:pPr>
              <a:buNone/>
            </a:pPr>
            <a:r>
              <a:rPr lang="hr-HR" sz="1900" dirty="0"/>
              <a:t>		osnovna razina </a:t>
            </a:r>
            <a:r>
              <a:rPr lang="hr-HR" sz="1900" b="1" dirty="0"/>
              <a:t>5 		</a:t>
            </a:r>
            <a:r>
              <a:rPr lang="hr-HR" sz="1900" dirty="0"/>
              <a:t>viša razina </a:t>
            </a:r>
            <a:r>
              <a:rPr lang="hr-HR" sz="1900" b="1" dirty="0"/>
              <a:t>1 		</a:t>
            </a:r>
          </a:p>
          <a:p>
            <a:pPr>
              <a:buFontTx/>
              <a:buChar char="-"/>
            </a:pPr>
            <a:r>
              <a:rPr lang="hr-HR" sz="1900" dirty="0"/>
              <a:t>Engleski jezik:</a:t>
            </a:r>
          </a:p>
          <a:p>
            <a:pPr>
              <a:buNone/>
            </a:pPr>
            <a:r>
              <a:rPr lang="hr-HR" sz="1900" dirty="0"/>
              <a:t>		osnovna razina </a:t>
            </a:r>
            <a:r>
              <a:rPr lang="hr-HR" sz="1900" b="1" dirty="0"/>
              <a:t>5		</a:t>
            </a:r>
            <a:r>
              <a:rPr lang="hr-HR" sz="1900" dirty="0"/>
              <a:t>viša razina </a:t>
            </a:r>
            <a:r>
              <a:rPr lang="hr-HR" sz="1900" b="1" dirty="0"/>
              <a:t>0 	</a:t>
            </a:r>
          </a:p>
          <a:p>
            <a:pPr>
              <a:buFontTx/>
              <a:buChar char="-"/>
            </a:pPr>
            <a:r>
              <a:rPr lang="hr-HR" sz="1900" dirty="0"/>
              <a:t>Matematika:</a:t>
            </a:r>
          </a:p>
          <a:p>
            <a:pPr>
              <a:buNone/>
            </a:pPr>
            <a:r>
              <a:rPr lang="hr-HR" sz="1900" dirty="0"/>
              <a:t>		osnovna razina </a:t>
            </a:r>
            <a:r>
              <a:rPr lang="hr-HR" sz="1900" b="1" dirty="0"/>
              <a:t>9 		</a:t>
            </a:r>
            <a:r>
              <a:rPr lang="hr-HR" sz="1900" dirty="0"/>
              <a:t>viša razina </a:t>
            </a:r>
            <a:r>
              <a:rPr lang="hr-HR" sz="1900" b="1" dirty="0"/>
              <a:t>0</a:t>
            </a:r>
          </a:p>
          <a:p>
            <a:pPr>
              <a:buNone/>
            </a:pPr>
            <a:r>
              <a:rPr lang="hr-HR" dirty="0"/>
              <a:t>	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ZAKLJUČAK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Uspješnost polaganja državne mature naših učenika je 30% od ukupnog broja učenika, </a:t>
            </a:r>
            <a:r>
              <a:rPr lang="hr-HR" dirty="0" err="1"/>
              <a:t>tj</a:t>
            </a:r>
            <a:r>
              <a:rPr lang="hr-HR" dirty="0"/>
              <a:t>. 36% od broja prijavljenih. To nije zadovoljavajući postotak u odnosu na druge strukovne škole u RH.</a:t>
            </a:r>
          </a:p>
          <a:p>
            <a:pPr>
              <a:buNone/>
            </a:pPr>
            <a:r>
              <a:rPr lang="hr-HR" dirty="0"/>
              <a:t>Uzmemo li u obzir upisne </a:t>
            </a:r>
            <a:r>
              <a:rPr lang="hr-HR"/>
              <a:t>ocjene učenika </a:t>
            </a:r>
            <a:r>
              <a:rPr lang="hr-HR" dirty="0"/>
              <a:t>u 1. godini obrazovanja smatramo da je konačni rezultat zadovoljavajući.</a:t>
            </a:r>
          </a:p>
          <a:p>
            <a:pPr>
              <a:buNone/>
            </a:pPr>
            <a:r>
              <a:rPr lang="hr-HR" dirty="0"/>
              <a:t>Zainteresiranost naših učenika za upis na studij nije velika što pokazuje činjenica da je samo 18% učenika upisalo neki studij.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jek">
  <a:themeElements>
    <a:clrScheme name="Tij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ij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j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F16353D0C3874A8CA48528599C7E44" ma:contentTypeVersion="11" ma:contentTypeDescription="Create a new document." ma:contentTypeScope="" ma:versionID="cace5501ebc9fed8b4c4689b21d7c707">
  <xsd:schema xmlns:xsd="http://www.w3.org/2001/XMLSchema" xmlns:xs="http://www.w3.org/2001/XMLSchema" xmlns:p="http://schemas.microsoft.com/office/2006/metadata/properties" xmlns:ns3="f360b6fb-479c-4930-ba3f-b3f6b6c545a4" xmlns:ns4="76b943ce-d0ee-4a46-add6-a90cf7e80897" targetNamespace="http://schemas.microsoft.com/office/2006/metadata/properties" ma:root="true" ma:fieldsID="c02d070740c4abcb5a283263f68e20f8" ns3:_="" ns4:_="">
    <xsd:import namespace="f360b6fb-479c-4930-ba3f-b3f6b6c545a4"/>
    <xsd:import namespace="76b943ce-d0ee-4a46-add6-a90cf7e808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60b6fb-479c-4930-ba3f-b3f6b6c545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b943ce-d0ee-4a46-add6-a90cf7e8089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AAE34A-2CA0-40DF-AF50-B028FCB8EC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60b6fb-479c-4930-ba3f-b3f6b6c545a4"/>
    <ds:schemaRef ds:uri="76b943ce-d0ee-4a46-add6-a90cf7e80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D7B114-3788-4172-9BD8-3AE4B53DCC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98B829-4F1F-4310-A12A-54D32E87A82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f360b6fb-479c-4930-ba3f-b3f6b6c545a4"/>
    <ds:schemaRef ds:uri="http://schemas.microsoft.com/office/2006/metadata/properties"/>
    <ds:schemaRef ds:uri="http://purl.org/dc/terms/"/>
    <ds:schemaRef ds:uri="http://schemas.openxmlformats.org/package/2006/metadata/core-properties"/>
    <ds:schemaRef ds:uri="76b943ce-d0ee-4a46-add6-a90cf7e808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</TotalTime>
  <Words>173</Words>
  <Application>Microsoft Office PowerPoint</Application>
  <PresentationFormat>Prikaz na zaslonu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0" baseType="lpstr">
      <vt:lpstr>Arial</vt:lpstr>
      <vt:lpstr>Calibri</vt:lpstr>
      <vt:lpstr>Constantia</vt:lpstr>
      <vt:lpstr>Wingdings 2</vt:lpstr>
      <vt:lpstr>Tijek</vt:lpstr>
      <vt:lpstr>DRŽAVNA MATURA 2018./19.  Tonka Medvid, ispitna kordinatorica</vt:lpstr>
      <vt:lpstr>PowerPoint prezentacija</vt:lpstr>
      <vt:lpstr>PowerPoint prezentacija</vt:lpstr>
      <vt:lpstr>PowerPoint prezentacija</vt:lpstr>
      <vt:lpstr>ZAKLJUČAK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DRŽAVNA MATURA 2019./20.</dc:title>
  <dc:creator>MilivojSK</dc:creator>
  <cp:lastModifiedBy>Slaven Maršić</cp:lastModifiedBy>
  <cp:revision>11</cp:revision>
  <dcterms:created xsi:type="dcterms:W3CDTF">2020-05-26T06:33:55Z</dcterms:created>
  <dcterms:modified xsi:type="dcterms:W3CDTF">2020-05-28T06:50:25Z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0x0101007EF16353D0C3874A8CA48528599C7E44</vt:lpwstr>
  </property>
</Properties>
</file>